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3" r:id="rId1"/>
  </p:sldMasterIdLst>
  <p:notesMasterIdLst>
    <p:notesMasterId r:id="rId25"/>
  </p:notesMasterIdLst>
  <p:sldIdLst>
    <p:sldId id="256" r:id="rId2"/>
    <p:sldId id="261" r:id="rId3"/>
    <p:sldId id="282" r:id="rId4"/>
    <p:sldId id="264" r:id="rId5"/>
    <p:sldId id="266" r:id="rId6"/>
    <p:sldId id="286" r:id="rId7"/>
    <p:sldId id="277" r:id="rId8"/>
    <p:sldId id="278" r:id="rId9"/>
    <p:sldId id="279" r:id="rId10"/>
    <p:sldId id="269" r:id="rId11"/>
    <p:sldId id="280" r:id="rId12"/>
    <p:sldId id="281" r:id="rId13"/>
    <p:sldId id="285" r:id="rId14"/>
    <p:sldId id="267" r:id="rId15"/>
    <p:sldId id="268" r:id="rId16"/>
    <p:sldId id="274" r:id="rId17"/>
    <p:sldId id="273" r:id="rId18"/>
    <p:sldId id="271" r:id="rId19"/>
    <p:sldId id="272" r:id="rId20"/>
    <p:sldId id="283" r:id="rId21"/>
    <p:sldId id="284" r:id="rId22"/>
    <p:sldId id="276" r:id="rId23"/>
    <p:sldId id="262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C02E00"/>
    <a:srgbClr val="EB0303"/>
    <a:srgbClr val="34F913"/>
    <a:srgbClr val="EEFF0D"/>
    <a:srgbClr val="ECF11B"/>
    <a:srgbClr val="002060"/>
    <a:srgbClr val="80FF0D"/>
    <a:srgbClr val="FF0101"/>
    <a:srgbClr val="209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e6dc9e8c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e6dc9e8cc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45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e6dc9e8cc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e6dc9e8cc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7252" y="200028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714375" y="4869902"/>
            <a:ext cx="350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5143504" y="4869902"/>
            <a:ext cx="350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3"/>
          </p:nvPr>
        </p:nvSpPr>
        <p:spPr>
          <a:xfrm>
            <a:off x="4143402" y="3500478"/>
            <a:ext cx="4286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1031087" y="561975"/>
            <a:ext cx="107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POLITEHNICA of Bucharest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4204500" y="561975"/>
            <a:ext cx="132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o" sz="1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of Automatic Control and Computers</a:t>
            </a:r>
            <a:endParaRPr sz="12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317587" y="550862"/>
            <a:ext cx="135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o" sz="1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Science  and Engineering Department</a:t>
            </a:r>
            <a:endParaRPr sz="12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2" descr="CS-Logo-trans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5827" y="621763"/>
            <a:ext cx="541746" cy="5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 descr="gradient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3598" y="621764"/>
            <a:ext cx="500912" cy="52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37" y="621762"/>
            <a:ext cx="526927" cy="526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2"/>
          <p:cNvCxnSpPr/>
          <p:nvPr/>
        </p:nvCxnSpPr>
        <p:spPr>
          <a:xfrm>
            <a:off x="3500437" y="3500437"/>
            <a:ext cx="4929300" cy="0"/>
          </a:xfrm>
          <a:prstGeom prst="straightConnector1">
            <a:avLst/>
          </a:prstGeom>
          <a:noFill/>
          <a:ln w="19050" cap="flat" cmpd="sng">
            <a:solidFill>
              <a:srgbClr val="4F82C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2"/>
          <p:cNvSpPr txBox="1"/>
          <p:nvPr/>
        </p:nvSpPr>
        <p:spPr>
          <a:xfrm>
            <a:off x="714375" y="4500562"/>
            <a:ext cx="15003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1800"/>
              <a:buFont typeface="Calibri"/>
              <a:buNone/>
            </a:pPr>
            <a:r>
              <a:rPr lang="ro" sz="1800" b="0" i="0" u="none" strike="noStrike" cap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  <a:t>Author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5143500" y="4500562"/>
            <a:ext cx="22146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1800"/>
              <a:buFont typeface="Calibri"/>
              <a:buNone/>
            </a:pPr>
            <a:r>
              <a:rPr lang="ro" sz="1800" b="0" i="0" u="none" strike="noStrike" cap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  <a:t>Scientific Advisor(s)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FDD68-C887-4549-8CF3-13A9F0569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544237" y="242037"/>
            <a:ext cx="7472400" cy="86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457200" y="1425912"/>
            <a:ext cx="8229600" cy="49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8BDB6-762D-4D5B-B3B4-EC5A3AF97F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544237" y="242037"/>
            <a:ext cx="7472400" cy="86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425900"/>
            <a:ext cx="4103100" cy="49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420AD-8F1F-4D0A-8D65-EA3AB37AD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544237" y="242037"/>
            <a:ext cx="7472400" cy="86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F66B22-91DE-43B2-A6B2-071F42E63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962" y="2543812"/>
            <a:ext cx="74724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F82C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F82C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F82C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F82C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F82C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F82C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F82C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F82C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F82C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4350" y="3749462"/>
            <a:ext cx="8229600" cy="49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AE9AB6-50D8-4830-AB1B-38573C46A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B35BB-3FEC-4A6B-91E2-29E9FFD57A9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miro.medium.com/max/875/1*BHzGVskWGS_3jEcYYi6miQ.png" TargetMode="External"/><Relationship Id="rId3" Type="http://schemas.openxmlformats.org/officeDocument/2006/relationships/hyperlink" Target="https://i.guim.co.uk/img/media/e900618804c92cee986a86cd41639a7b054eef9e/0_0_8258_4956/master/8258.jpg?width=1200&amp;height=900&amp;quality=85&amp;auto=format&amp;fit=crop&amp;s=d04cb195c8479b9b71f5333a58011863" TargetMode="External"/><Relationship Id="rId7" Type="http://schemas.openxmlformats.org/officeDocument/2006/relationships/hyperlink" Target="https://wikimedia.org/api/rest_v1/media/math/render/svg/10554aecc5e56da9be4657acd75b9a67b5e8b39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pload.wikimedia.org/wikipedia/commons/e/e9/Feuilles_mortes_Dead_Leaves_diatonic_planing.png" TargetMode="External"/><Relationship Id="rId5" Type="http://schemas.openxmlformats.org/officeDocument/2006/relationships/hyperlink" Target="https://www.thoughtfulminds.org/wp-content/uploads/2020/10/Researcher.jpg" TargetMode="External"/><Relationship Id="rId4" Type="http://schemas.openxmlformats.org/officeDocument/2006/relationships/hyperlink" Target="https://music.unc.edu/wp-content/uploads/sites/120/2021/05/022219_UNCLibraries1696-1024x683-1.jp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657252" y="2000280"/>
            <a:ext cx="7772400" cy="1470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 b="1" dirty="0">
                <a:solidFill>
                  <a:schemeClr val="dk1"/>
                </a:solidFill>
              </a:rPr>
              <a:t>TOPIC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 dirty="0">
                <a:solidFill>
                  <a:schemeClr val="dk1"/>
                </a:solidFill>
              </a:rPr>
              <a:t>Transformator Optic pentru Partituri Interpretate Complet</a:t>
            </a:r>
            <a:endParaRPr sz="5600"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14375" y="4869902"/>
            <a:ext cx="3500400" cy="36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o"/>
              <a:t>Ștefan Vodiță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5143504" y="4869902"/>
            <a:ext cx="3500400" cy="36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ro"/>
              <a:t>Conf. dr. ing. Irina Mocanu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4143402" y="3500478"/>
            <a:ext cx="4286400" cy="35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7"/>
          <p:cNvSpPr/>
          <p:nvPr/>
        </p:nvSpPr>
        <p:spPr>
          <a:xfrm>
            <a:off x="3495975" y="3469175"/>
            <a:ext cx="5009700" cy="14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2;p7">
            <a:extLst>
              <a:ext uri="{FF2B5EF4-FFF2-40B4-BE49-F238E27FC236}">
                <a16:creationId xmlns:a16="http://schemas.microsoft.com/office/drawing/2014/main" id="{6C61EA25-78EB-491B-8465-1821CB8945E9}"/>
              </a:ext>
            </a:extLst>
          </p:cNvPr>
          <p:cNvSpPr/>
          <p:nvPr/>
        </p:nvSpPr>
        <p:spPr>
          <a:xfrm>
            <a:off x="6834636" y="4576406"/>
            <a:ext cx="235468" cy="2934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C53C0-E6D1-4C55-85B4-C2FF5FB0DE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2BC20-FD93-4B7B-8765-5B1009B04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Rezultate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54F4458-6896-45AB-A511-E36E06193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870215"/>
              </p:ext>
            </p:extLst>
          </p:nvPr>
        </p:nvGraphicFramePr>
        <p:xfrm>
          <a:off x="134382" y="1230199"/>
          <a:ext cx="8875235" cy="5596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79779">
                  <a:extLst>
                    <a:ext uri="{9D8B030D-6E8A-4147-A177-3AD203B41FA5}">
                      <a16:colId xmlns:a16="http://schemas.microsoft.com/office/drawing/2014/main" val="2095959656"/>
                    </a:ext>
                  </a:extLst>
                </a:gridCol>
                <a:gridCol w="2285323">
                  <a:extLst>
                    <a:ext uri="{9D8B030D-6E8A-4147-A177-3AD203B41FA5}">
                      <a16:colId xmlns:a16="http://schemas.microsoft.com/office/drawing/2014/main" val="1524022905"/>
                    </a:ext>
                  </a:extLst>
                </a:gridCol>
                <a:gridCol w="3010133">
                  <a:extLst>
                    <a:ext uri="{9D8B030D-6E8A-4147-A177-3AD203B41FA5}">
                      <a16:colId xmlns:a16="http://schemas.microsoft.com/office/drawing/2014/main" val="3696100411"/>
                    </a:ext>
                  </a:extLst>
                </a:gridCol>
              </a:tblGrid>
              <a:tr h="161411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Model</a:t>
                      </a:r>
                    </a:p>
                    <a:p>
                      <a:pPr algn="r"/>
                      <a:endParaRPr lang="en-US" sz="2400" dirty="0"/>
                    </a:p>
                    <a:p>
                      <a:pPr algn="r"/>
                      <a:endParaRPr lang="en-US" sz="2400" dirty="0"/>
                    </a:p>
                    <a:p>
                      <a:r>
                        <a:rPr lang="en-US" sz="2400" dirty="0"/>
                        <a:t>Metric</a:t>
                      </a:r>
                      <a:r>
                        <a:rPr lang="ro-RO" sz="2400" dirty="0"/>
                        <a:t>ă</a:t>
                      </a:r>
                      <a:endParaRPr 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TOPIC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RNN</a:t>
                      </a:r>
                    </a:p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(Calvo-Zaragoza </a:t>
                      </a:r>
                      <a:r>
                        <a:rPr lang="ro-RO" sz="2400" dirty="0"/>
                        <a:t>ș</a:t>
                      </a:r>
                      <a:r>
                        <a:rPr lang="en-US" sz="2400" dirty="0" err="1"/>
                        <a:t>i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Rizo</a:t>
                      </a:r>
                      <a:r>
                        <a:rPr lang="en-US" sz="2400" dirty="0"/>
                        <a:t>, 2018)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1582"/>
                  </a:ext>
                </a:extLst>
              </a:tr>
              <a:tr h="756729">
                <a:tc>
                  <a:txBody>
                    <a:bodyPr/>
                    <a:lstStyle/>
                    <a:p>
                      <a:r>
                        <a:rPr lang="en-US" sz="2400" dirty="0" err="1"/>
                        <a:t>Acurate</a:t>
                      </a:r>
                      <a:r>
                        <a:rPr lang="ro-RO" sz="2400" dirty="0"/>
                        <a:t>ț</a:t>
                      </a:r>
                      <a:r>
                        <a:rPr lang="en-US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0.9277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407166"/>
                  </a:ext>
                </a:extLst>
              </a:tr>
              <a:tr h="756348">
                <a:tc>
                  <a:txBody>
                    <a:bodyPr/>
                    <a:lstStyle/>
                    <a:p>
                      <a:r>
                        <a:rPr lang="en-US" sz="2400" dirty="0" err="1"/>
                        <a:t>Acurate</a:t>
                      </a:r>
                      <a:r>
                        <a:rPr lang="ro-RO" sz="2400" dirty="0"/>
                        <a:t>ț</a:t>
                      </a:r>
                      <a:r>
                        <a:rPr lang="en-US" sz="2400" dirty="0"/>
                        <a:t>e top-5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0.9948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9564"/>
                  </a:ext>
                </a:extLst>
              </a:tr>
              <a:tr h="820425">
                <a:tc>
                  <a:txBody>
                    <a:bodyPr/>
                    <a:lstStyle/>
                    <a:p>
                      <a:r>
                        <a:rPr lang="en-US" sz="2400" dirty="0" err="1"/>
                        <a:t>Distan</a:t>
                      </a:r>
                      <a:r>
                        <a:rPr lang="ro-RO" sz="2400" dirty="0"/>
                        <a:t>ț</a:t>
                      </a:r>
                      <a:r>
                        <a:rPr lang="en-US" sz="2400" dirty="0"/>
                        <a:t>a </a:t>
                      </a:r>
                      <a:r>
                        <a:rPr lang="en-US" sz="2400" dirty="0" err="1"/>
                        <a:t>Levenshtein</a:t>
                      </a:r>
                      <a:r>
                        <a:rPr lang="en-US" sz="2400" dirty="0"/>
                        <a:t> (</a:t>
                      </a:r>
                      <a:r>
                        <a:rPr lang="en-US" sz="2400" dirty="0" err="1"/>
                        <a:t>normalizat</a:t>
                      </a:r>
                      <a:r>
                        <a:rPr lang="ro-RO" sz="2400" dirty="0"/>
                        <a:t>ă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0.0502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785768"/>
                  </a:ext>
                </a:extLst>
              </a:tr>
              <a:tr h="780078">
                <a:tc>
                  <a:txBody>
                    <a:bodyPr/>
                    <a:lstStyle/>
                    <a:p>
                      <a:r>
                        <a:rPr lang="en-US" sz="2400" dirty="0" err="1"/>
                        <a:t>Timp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inferen</a:t>
                      </a:r>
                      <a:r>
                        <a:rPr lang="ro-RO" sz="2400" dirty="0"/>
                        <a:t>ță</a:t>
                      </a:r>
                      <a:r>
                        <a:rPr lang="en-US" sz="2400" dirty="0"/>
                        <a:t> CPU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0.2820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7014"/>
                  </a:ext>
                </a:extLst>
              </a:tr>
              <a:tr h="780078">
                <a:tc>
                  <a:txBody>
                    <a:bodyPr/>
                    <a:lstStyle/>
                    <a:p>
                      <a:r>
                        <a:rPr lang="en-US" sz="2400" dirty="0" err="1"/>
                        <a:t>Timp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inferen</a:t>
                      </a:r>
                      <a:r>
                        <a:rPr lang="ro-RO" sz="2400" dirty="0"/>
                        <a:t>ță</a:t>
                      </a:r>
                      <a:r>
                        <a:rPr lang="en-US" sz="2400" dirty="0"/>
                        <a:t> GPU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0.1200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220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75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8F76E9A-347E-48E6-8FF9-01675BA3FF7C}"/>
              </a:ext>
            </a:extLst>
          </p:cNvPr>
          <p:cNvSpPr txBox="1"/>
          <p:nvPr/>
        </p:nvSpPr>
        <p:spPr>
          <a:xfrm>
            <a:off x="457196" y="3629053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Da,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rezultatele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sunt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bune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9E1E7-5EB6-410B-825C-B787817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8C74A-0774-4091-BBE3-38A7CA63D654}"/>
              </a:ext>
            </a:extLst>
          </p:cNvPr>
          <p:cNvSpPr txBox="1"/>
          <p:nvPr/>
        </p:nvSpPr>
        <p:spPr>
          <a:xfrm>
            <a:off x="457196" y="1628363"/>
            <a:ext cx="831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Transformator</a:t>
            </a:r>
            <a:r>
              <a:rPr lang="en-US" sz="2800" b="1" dirty="0"/>
              <a:t> </a:t>
            </a:r>
            <a:r>
              <a:rPr lang="en-US" sz="2800" b="1" dirty="0" err="1"/>
              <a:t>pentru</a:t>
            </a:r>
            <a:r>
              <a:rPr lang="en-US" sz="2800" b="1" dirty="0"/>
              <a:t> OMR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EE159-7C6A-40FC-817E-900D7F51EB8F}"/>
              </a:ext>
            </a:extLst>
          </p:cNvPr>
          <p:cNvSpPr txBox="1"/>
          <p:nvPr/>
        </p:nvSpPr>
        <p:spPr>
          <a:xfrm>
            <a:off x="457196" y="3276125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Este o </a:t>
            </a:r>
            <a:r>
              <a:rPr lang="en-US" sz="2400" dirty="0" err="1"/>
              <a:t>solu</a:t>
            </a:r>
            <a:r>
              <a:rPr lang="ro-RO" sz="2400" dirty="0"/>
              <a:t>ț</a:t>
            </a:r>
            <a:r>
              <a:rPr lang="en-US" sz="2400" dirty="0" err="1"/>
              <a:t>ie</a:t>
            </a:r>
            <a:r>
              <a:rPr lang="en-US" sz="2400" dirty="0"/>
              <a:t> </a:t>
            </a:r>
            <a:r>
              <a:rPr lang="en-US" sz="2400" dirty="0" err="1"/>
              <a:t>viabil</a:t>
            </a:r>
            <a:r>
              <a:rPr lang="ro-RO" sz="2400" dirty="0"/>
              <a:t>ă</a:t>
            </a:r>
            <a:r>
              <a:rPr lang="en-US" sz="24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55ECE-FAD8-4930-8AA2-DE60656514DE}"/>
              </a:ext>
            </a:extLst>
          </p:cNvPr>
          <p:cNvSpPr txBox="1"/>
          <p:nvPr/>
        </p:nvSpPr>
        <p:spPr>
          <a:xfrm>
            <a:off x="4571999" y="3283724"/>
            <a:ext cx="411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trebuie</a:t>
            </a:r>
            <a:r>
              <a:rPr lang="en-US" sz="2400" dirty="0"/>
              <a:t> s</a:t>
            </a:r>
            <a:r>
              <a:rPr lang="ro-RO" sz="2400" dirty="0"/>
              <a:t>ă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Lucreze</a:t>
            </a:r>
            <a:r>
              <a:rPr lang="en-US" sz="2400" dirty="0"/>
              <a:t> cu </a:t>
            </a:r>
            <a:r>
              <a:rPr lang="en-US" sz="2400" dirty="0" err="1"/>
              <a:t>partituri</a:t>
            </a:r>
            <a:r>
              <a:rPr lang="en-US" sz="2400" dirty="0"/>
              <a:t> </a:t>
            </a:r>
            <a:r>
              <a:rPr lang="ro-RO" sz="2400" dirty="0"/>
              <a:t>î</a:t>
            </a:r>
            <a:r>
              <a:rPr lang="en-US" sz="2400" dirty="0" err="1"/>
              <a:t>ntregi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ro-RO" sz="2400" dirty="0"/>
              <a:t>Î</a:t>
            </a:r>
            <a:r>
              <a:rPr lang="en-US" sz="2400" dirty="0" err="1"/>
              <a:t>ncapsuleze</a:t>
            </a:r>
            <a:r>
              <a:rPr lang="en-US" sz="2400" dirty="0"/>
              <a:t> tot </a:t>
            </a:r>
            <a:r>
              <a:rPr lang="en-US" sz="2400" dirty="0" err="1"/>
              <a:t>procesul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Interpreteze</a:t>
            </a:r>
            <a:r>
              <a:rPr lang="en-US" sz="2400" dirty="0"/>
              <a:t> </a:t>
            </a:r>
            <a:r>
              <a:rPr lang="en-US" sz="2400" dirty="0" err="1"/>
              <a:t>simbolurile</a:t>
            </a:r>
            <a:r>
              <a:rPr lang="en-US" sz="2400" dirty="0"/>
              <a:t> </a:t>
            </a:r>
            <a:r>
              <a:rPr lang="ro-RO" sz="2400" dirty="0"/>
              <a:t>î</a:t>
            </a:r>
            <a:r>
              <a:rPr lang="en-US" sz="2400" dirty="0"/>
              <a:t>n context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6E5C4-63DF-4B07-B5C4-86508ED67F81}"/>
              </a:ext>
            </a:extLst>
          </p:cNvPr>
          <p:cNvSpPr txBox="1"/>
          <p:nvPr/>
        </p:nvSpPr>
        <p:spPr>
          <a:xfrm>
            <a:off x="457199" y="2557512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Obiectiv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4386A1-6703-4C43-AC44-EB5AFA5B9E9C}"/>
              </a:ext>
            </a:extLst>
          </p:cNvPr>
          <p:cNvSpPr txBox="1"/>
          <p:nvPr/>
        </p:nvSpPr>
        <p:spPr>
          <a:xfrm>
            <a:off x="4571997" y="2558859"/>
            <a:ext cx="411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Condi</a:t>
            </a:r>
            <a:r>
              <a:rPr lang="ro-RO" sz="2400" b="1" dirty="0"/>
              <a:t>ț</a:t>
            </a:r>
            <a:r>
              <a:rPr lang="en-US" sz="2400" b="1" dirty="0"/>
              <a:t>ii de </a:t>
            </a:r>
            <a:r>
              <a:rPr lang="en-US" sz="2400" b="1" dirty="0" err="1"/>
              <a:t>succes</a:t>
            </a:r>
            <a:endParaRPr lang="en-US" sz="2400" b="1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7BCB687-650A-463A-B6A3-33F27465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794" y="4068452"/>
            <a:ext cx="371622" cy="37162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8378D56-D8CE-442E-A805-3EB9769C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794" y="4804293"/>
            <a:ext cx="371622" cy="37162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04BC1D7-39FB-463B-BDE7-0CC21CF8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70" y="5520158"/>
            <a:ext cx="371622" cy="371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8333DA-6C1A-41F6-A79E-A8F6E42519BE}"/>
              </a:ext>
            </a:extLst>
          </p:cNvPr>
          <p:cNvSpPr txBox="1"/>
          <p:nvPr/>
        </p:nvSpPr>
        <p:spPr>
          <a:xfrm>
            <a:off x="462668" y="4656841"/>
            <a:ext cx="3317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Bonus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Inferen</a:t>
            </a:r>
            <a:r>
              <a:rPr lang="ro-RO" sz="2400" dirty="0">
                <a:solidFill>
                  <a:schemeClr val="accent3">
                    <a:lumMod val="75000"/>
                  </a:schemeClr>
                </a:solidFill>
              </a:rPr>
              <a:t>ță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de 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3 </a:t>
            </a:r>
            <a:r>
              <a:rPr lang="en-US" sz="3200" b="1" dirty="0" err="1">
                <a:solidFill>
                  <a:schemeClr val="accent3">
                    <a:lumMod val="75000"/>
                  </a:schemeClr>
                </a:solidFill>
              </a:rPr>
              <a:t>ori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mai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rapid</a:t>
            </a:r>
            <a:r>
              <a:rPr lang="ro-RO" sz="2400" dirty="0">
                <a:solidFill>
                  <a:schemeClr val="accent3">
                    <a:lumMod val="75000"/>
                  </a:schemeClr>
                </a:solidFill>
              </a:rPr>
              <a:t>ă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ABE1C7-D119-47A7-874F-C81F3776A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E0FB0D-A0C3-470F-99FA-F3EC83B13543}"/>
              </a:ext>
            </a:extLst>
          </p:cNvPr>
          <p:cNvSpPr/>
          <p:nvPr/>
        </p:nvSpPr>
        <p:spPr>
          <a:xfrm>
            <a:off x="791851" y="2103229"/>
            <a:ext cx="3148553" cy="3553905"/>
          </a:xfrm>
          <a:prstGeom prst="roundRect">
            <a:avLst>
              <a:gd name="adj" fmla="val 10307"/>
            </a:avLst>
          </a:prstGeom>
          <a:solidFill>
            <a:srgbClr val="EEFF0D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547FF6-1DCB-4BC5-B5C9-F6351E0F2375}"/>
              </a:ext>
            </a:extLst>
          </p:cNvPr>
          <p:cNvSpPr/>
          <p:nvPr/>
        </p:nvSpPr>
        <p:spPr>
          <a:xfrm>
            <a:off x="5203596" y="2103229"/>
            <a:ext cx="3148553" cy="3568511"/>
          </a:xfrm>
          <a:prstGeom prst="roundRect">
            <a:avLst>
              <a:gd name="adj" fmla="val 10307"/>
            </a:avLst>
          </a:prstGeom>
          <a:solidFill>
            <a:srgbClr val="34F913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5DA98-EE00-411F-8A03-5051CF0B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Dezvolt</a:t>
            </a:r>
            <a:r>
              <a:rPr lang="ro-RO" dirty="0"/>
              <a:t>ă</a:t>
            </a:r>
            <a:r>
              <a:rPr lang="en-US" dirty="0" err="1"/>
              <a:t>ri</a:t>
            </a:r>
            <a:r>
              <a:rPr lang="en-US" dirty="0"/>
              <a:t> </a:t>
            </a:r>
            <a:r>
              <a:rPr lang="en-US" dirty="0" err="1"/>
              <a:t>ulterioare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B6ACE-73DA-4182-9C31-5B11E15775C2}"/>
              </a:ext>
            </a:extLst>
          </p:cNvPr>
          <p:cNvSpPr txBox="1"/>
          <p:nvPr/>
        </p:nvSpPr>
        <p:spPr>
          <a:xfrm>
            <a:off x="867265" y="2182558"/>
            <a:ext cx="4081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F8D94-B27D-4D2F-9A05-19F8E045DA90}"/>
              </a:ext>
            </a:extLst>
          </p:cNvPr>
          <p:cNvSpPr txBox="1"/>
          <p:nvPr/>
        </p:nvSpPr>
        <p:spPr>
          <a:xfrm>
            <a:off x="5280437" y="2182559"/>
            <a:ext cx="4081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Set de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13A2B-F7B0-44EF-A983-ADDDB629021B}"/>
              </a:ext>
            </a:extLst>
          </p:cNvPr>
          <p:cNvSpPr txBox="1"/>
          <p:nvPr/>
        </p:nvSpPr>
        <p:spPr>
          <a:xfrm>
            <a:off x="791851" y="3141265"/>
            <a:ext cx="408180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Cross-validation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Particularizare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6422B-B1EE-4AC8-A25F-45DA3D892B1E}"/>
              </a:ext>
            </a:extLst>
          </p:cNvPr>
          <p:cNvSpPr txBox="1"/>
          <p:nvPr/>
        </p:nvSpPr>
        <p:spPr>
          <a:xfrm>
            <a:off x="5203596" y="3141265"/>
            <a:ext cx="4081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Imagini</a:t>
            </a:r>
            <a:r>
              <a:rPr lang="en-US" sz="2400" dirty="0"/>
              <a:t> </a:t>
            </a:r>
            <a:r>
              <a:rPr lang="en-US" sz="2400" dirty="0" err="1"/>
              <a:t>realistice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Scris</a:t>
            </a:r>
            <a:r>
              <a:rPr lang="en-US" sz="2400" dirty="0"/>
              <a:t> de mana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Partituri</a:t>
            </a:r>
            <a:r>
              <a:rPr lang="en-US" sz="2400" dirty="0"/>
              <a:t> </a:t>
            </a:r>
            <a:r>
              <a:rPr lang="en-US" sz="2400" dirty="0" err="1"/>
              <a:t>polifonice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83605-35F7-464D-B510-9702FF4A4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83A2-6E99-4898-ABE1-838CD16C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Cuvinte</a:t>
            </a:r>
            <a:r>
              <a:rPr lang="en-US" dirty="0"/>
              <a:t> </a:t>
            </a:r>
            <a:r>
              <a:rPr lang="en-US" dirty="0" err="1"/>
              <a:t>cheie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95EB4-2328-4C64-9EDD-0817D35A4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6196091"/>
            <a:ext cx="2057400" cy="365125"/>
          </a:xfrm>
        </p:spPr>
        <p:txBody>
          <a:bodyPr/>
          <a:lstStyle/>
          <a:p>
            <a:fld id="{B32B35BB-3FEC-4A6B-91E2-29E9FFD57A99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3413FF-3C8E-4B95-9F6F-09632B4F1C54}"/>
              </a:ext>
            </a:extLst>
          </p:cNvPr>
          <p:cNvSpPr/>
          <p:nvPr/>
        </p:nvSpPr>
        <p:spPr>
          <a:xfrm>
            <a:off x="339366" y="1300894"/>
            <a:ext cx="1621410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OMR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1327A1-ACFF-40CB-BE58-5F771C157528}"/>
              </a:ext>
            </a:extLst>
          </p:cNvPr>
          <p:cNvSpPr/>
          <p:nvPr/>
        </p:nvSpPr>
        <p:spPr>
          <a:xfrm>
            <a:off x="2207444" y="1300894"/>
            <a:ext cx="3816284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Transformator</a:t>
            </a:r>
            <a:endParaRPr lang="en-US" sz="4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909D95-F471-445B-A9A8-957255B3602C}"/>
              </a:ext>
            </a:extLst>
          </p:cNvPr>
          <p:cNvSpPr/>
          <p:nvPr/>
        </p:nvSpPr>
        <p:spPr>
          <a:xfrm>
            <a:off x="339366" y="3321647"/>
            <a:ext cx="3080992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End-to-end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D0DCD8-7632-4F07-A951-9CA3499FFA2A}"/>
              </a:ext>
            </a:extLst>
          </p:cNvPr>
          <p:cNvSpPr/>
          <p:nvPr/>
        </p:nvSpPr>
        <p:spPr>
          <a:xfrm>
            <a:off x="6270396" y="1300894"/>
            <a:ext cx="2466679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Partitu</a:t>
            </a:r>
            <a:r>
              <a:rPr lang="ro-RO" sz="4400" dirty="0"/>
              <a:t>ră</a:t>
            </a:r>
            <a:endParaRPr lang="en-US" sz="4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82F326-1CDE-4854-9D7A-B43ADE92CC08}"/>
              </a:ext>
            </a:extLst>
          </p:cNvPr>
          <p:cNvSpPr/>
          <p:nvPr/>
        </p:nvSpPr>
        <p:spPr>
          <a:xfrm>
            <a:off x="3784866" y="3321647"/>
            <a:ext cx="2909739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Monofonie</a:t>
            </a:r>
            <a:endParaRPr lang="en-US" sz="4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5519EA-D32C-4165-A9C8-717A70AE7E4F}"/>
              </a:ext>
            </a:extLst>
          </p:cNvPr>
          <p:cNvSpPr/>
          <p:nvPr/>
        </p:nvSpPr>
        <p:spPr>
          <a:xfrm>
            <a:off x="7059696" y="3301252"/>
            <a:ext cx="1679542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MIDI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283893-E14C-4A08-BA34-2F3A9FE5CFFA}"/>
              </a:ext>
            </a:extLst>
          </p:cNvPr>
          <p:cNvSpPr/>
          <p:nvPr/>
        </p:nvSpPr>
        <p:spPr>
          <a:xfrm>
            <a:off x="6602691" y="4330257"/>
            <a:ext cx="2134384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PrIMuS</a:t>
            </a:r>
            <a:endParaRPr lang="en-US" sz="4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2F3253-205E-4EC6-9534-BC60D02F85C3}"/>
              </a:ext>
            </a:extLst>
          </p:cNvPr>
          <p:cNvSpPr/>
          <p:nvPr/>
        </p:nvSpPr>
        <p:spPr>
          <a:xfrm>
            <a:off x="339366" y="2313037"/>
            <a:ext cx="3816284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Levenshtein</a:t>
            </a:r>
            <a:endParaRPr lang="en-US" sz="4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B08EB7-12C9-410F-8B52-B0170B95AFFE}"/>
              </a:ext>
            </a:extLst>
          </p:cNvPr>
          <p:cNvSpPr/>
          <p:nvPr/>
        </p:nvSpPr>
        <p:spPr>
          <a:xfrm>
            <a:off x="4449452" y="2313037"/>
            <a:ext cx="4287623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Context </a:t>
            </a:r>
            <a:r>
              <a:rPr lang="en-US" sz="4400" dirty="0" err="1"/>
              <a:t>muzical</a:t>
            </a:r>
            <a:endParaRPr lang="en-US" sz="4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26DED1C-2437-46E4-90B6-3FADD8FBFA3E}"/>
              </a:ext>
            </a:extLst>
          </p:cNvPr>
          <p:cNvSpPr/>
          <p:nvPr/>
        </p:nvSpPr>
        <p:spPr>
          <a:xfrm>
            <a:off x="1814758" y="4323937"/>
            <a:ext cx="4432954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Re</a:t>
            </a:r>
            <a:r>
              <a:rPr lang="ro-RO" sz="4400" dirty="0"/>
              <a:t>țea recurentă</a:t>
            </a:r>
            <a:endParaRPr lang="en-US" sz="4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669AB9-2D19-49A9-B7F4-1D62D1C2C8FA}"/>
              </a:ext>
            </a:extLst>
          </p:cNvPr>
          <p:cNvSpPr/>
          <p:nvPr/>
        </p:nvSpPr>
        <p:spPr>
          <a:xfrm>
            <a:off x="5665510" y="5352942"/>
            <a:ext cx="3071566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Codificare</a:t>
            </a:r>
            <a:endParaRPr lang="en-US" sz="4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AD2482-1CBD-4A73-A2C6-55C5E68EDF82}"/>
              </a:ext>
            </a:extLst>
          </p:cNvPr>
          <p:cNvSpPr/>
          <p:nvPr/>
        </p:nvSpPr>
        <p:spPr>
          <a:xfrm>
            <a:off x="352525" y="5338867"/>
            <a:ext cx="4926485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Timp</a:t>
            </a:r>
            <a:r>
              <a:rPr lang="en-US" sz="4400" dirty="0"/>
              <a:t> de </a:t>
            </a:r>
            <a:r>
              <a:rPr lang="en-US" sz="4400" dirty="0" err="1"/>
              <a:t>inferen</a:t>
            </a:r>
            <a:r>
              <a:rPr lang="ro-RO" sz="4400" dirty="0"/>
              <a:t>ță</a:t>
            </a:r>
            <a:endParaRPr lang="en-US" sz="4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DDBC7C-BE99-4163-81B7-9FBC7A93B2F9}"/>
              </a:ext>
            </a:extLst>
          </p:cNvPr>
          <p:cNvSpPr/>
          <p:nvPr/>
        </p:nvSpPr>
        <p:spPr>
          <a:xfrm>
            <a:off x="339366" y="4330257"/>
            <a:ext cx="1120413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ViT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57319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90C-358D-4F9C-87E1-0CAAF1CF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87EE2C20-3567-44D2-B9BF-F5B75135A7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4329"/>
            <a:ext cx="9144000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BA30E-EB1E-47C8-A33D-65212C25B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D229-B4E1-4A0F-A7C9-AF521ED95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31AA3-488F-40D7-A16F-19A2A5440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0A540-4367-45D7-8A8D-FECBFB0418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 smtClean="0"/>
              <a:t>15</a:t>
            </a:fld>
            <a:endParaRPr lang="ro"/>
          </a:p>
        </p:txBody>
      </p:sp>
    </p:spTree>
    <p:extLst>
      <p:ext uri="{BB962C8B-B14F-4D97-AF65-F5344CB8AC3E}">
        <p14:creationId xmlns:p14="http://schemas.microsoft.com/office/powerpoint/2010/main" val="250384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7F39-1722-465F-817B-02EF4BD5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Schimbare</a:t>
            </a:r>
            <a:r>
              <a:rPr lang="en-US" dirty="0"/>
              <a:t> de </a:t>
            </a:r>
            <a:r>
              <a:rPr lang="en-US" dirty="0" err="1"/>
              <a:t>cheie</a:t>
            </a:r>
            <a:endParaRPr lang="en-US" dirty="0"/>
          </a:p>
        </p:txBody>
      </p:sp>
      <p:pic>
        <p:nvPicPr>
          <p:cNvPr id="4" name="Picture 3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0BAF4544-2FD3-4FB9-82C3-AE28A48B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41" y="4441748"/>
            <a:ext cx="2088061" cy="1028789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A5BB6D2-706A-4447-97FD-8B0ECA57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81" y="1964542"/>
            <a:ext cx="2164268" cy="1623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4929D-035A-4057-8743-2F5FCDCA75F3}"/>
              </a:ext>
            </a:extLst>
          </p:cNvPr>
          <p:cNvSpPr txBox="1"/>
          <p:nvPr/>
        </p:nvSpPr>
        <p:spPr>
          <a:xfrm>
            <a:off x="4920790" y="2417804"/>
            <a:ext cx="307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Cheia</a:t>
            </a:r>
            <a:r>
              <a:rPr lang="en-US" sz="2400" dirty="0"/>
              <a:t> Sol -&gt; Nota 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A26AA-E6AC-4082-B49E-AB8352DC4035}"/>
              </a:ext>
            </a:extLst>
          </p:cNvPr>
          <p:cNvSpPr txBox="1"/>
          <p:nvPr/>
        </p:nvSpPr>
        <p:spPr>
          <a:xfrm>
            <a:off x="4920789" y="4725309"/>
            <a:ext cx="307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Cheia</a:t>
            </a:r>
            <a:r>
              <a:rPr lang="en-US" sz="2400" dirty="0"/>
              <a:t> Fa -&gt; Nota 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98E43-5DE9-416B-B3B9-787A211183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91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A381-32A5-42F3-8750-D6AAAFAB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Polifonie</a:t>
            </a:r>
            <a:endParaRPr lang="en-US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3BB19641-B783-4269-90C0-CF19FC5B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95" y="1237527"/>
            <a:ext cx="7599763" cy="52167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37B2C-4A07-4B30-999E-602B9032A3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0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8FF1-26EC-4205-AA54-CC5A2293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en-US" dirty="0" err="1"/>
              <a:t>Levenshtein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9F7AE8-9F68-44D7-9AF6-F68DD7A77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36276"/>
            <a:ext cx="8416250" cy="23378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9F9FC-3018-42D2-9BFB-35208E26AB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8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5335-F3F6-4D8A-A08A-B717B762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Codificarea</a:t>
            </a:r>
            <a:endParaRPr lang="en-US" dirty="0"/>
          </a:p>
        </p:txBody>
      </p:sp>
      <p:pic>
        <p:nvPicPr>
          <p:cNvPr id="4" name="Picture 3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BE2CACCC-2727-4EE5-BC42-5DFA52E3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3" y="2078455"/>
            <a:ext cx="7933333" cy="141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719193-6049-46DA-AF9F-C55AB5CB61DD}"/>
              </a:ext>
            </a:extLst>
          </p:cNvPr>
          <p:cNvSpPr txBox="1"/>
          <p:nvPr/>
        </p:nvSpPr>
        <p:spPr>
          <a:xfrm>
            <a:off x="605333" y="4139659"/>
            <a:ext cx="79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10, 229, 1757, 708, 1303, 702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32FF93-4F2E-4AA5-B81C-19B41CBE300F}"/>
              </a:ext>
            </a:extLst>
          </p:cNvPr>
          <p:cNvCxnSpPr/>
          <p:nvPr/>
        </p:nvCxnSpPr>
        <p:spPr>
          <a:xfrm flipH="1">
            <a:off x="904973" y="3497503"/>
            <a:ext cx="84841" cy="642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8D7216-DF21-412F-A70A-CD0005517654}"/>
              </a:ext>
            </a:extLst>
          </p:cNvPr>
          <p:cNvCxnSpPr>
            <a:cxnSpLocks/>
          </p:cNvCxnSpPr>
          <p:nvPr/>
        </p:nvCxnSpPr>
        <p:spPr>
          <a:xfrm flipH="1">
            <a:off x="1523307" y="2960019"/>
            <a:ext cx="20932" cy="1179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7BE665-1E87-4B3E-9165-B36D70AB6184}"/>
              </a:ext>
            </a:extLst>
          </p:cNvPr>
          <p:cNvCxnSpPr>
            <a:cxnSpLocks/>
          </p:cNvCxnSpPr>
          <p:nvPr/>
        </p:nvCxnSpPr>
        <p:spPr>
          <a:xfrm>
            <a:off x="2130458" y="3252250"/>
            <a:ext cx="92510" cy="887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29E848-EDA4-416C-B7E8-A0A6B0CA27B2}"/>
              </a:ext>
            </a:extLst>
          </p:cNvPr>
          <p:cNvCxnSpPr>
            <a:cxnSpLocks/>
          </p:cNvCxnSpPr>
          <p:nvPr/>
        </p:nvCxnSpPr>
        <p:spPr>
          <a:xfrm>
            <a:off x="2571760" y="2460398"/>
            <a:ext cx="331696" cy="16792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672284-16C5-4C92-ABFE-0226FD97BF09}"/>
              </a:ext>
            </a:extLst>
          </p:cNvPr>
          <p:cNvCxnSpPr>
            <a:cxnSpLocks/>
          </p:cNvCxnSpPr>
          <p:nvPr/>
        </p:nvCxnSpPr>
        <p:spPr>
          <a:xfrm>
            <a:off x="3252248" y="2787979"/>
            <a:ext cx="456975" cy="1351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DD9986-678D-4374-8099-10097ABA0DE7}"/>
              </a:ext>
            </a:extLst>
          </p:cNvPr>
          <p:cNvCxnSpPr>
            <a:cxnSpLocks/>
          </p:cNvCxnSpPr>
          <p:nvPr/>
        </p:nvCxnSpPr>
        <p:spPr>
          <a:xfrm>
            <a:off x="3709223" y="2460398"/>
            <a:ext cx="721375" cy="16792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F85D4-08DD-4CA0-B17A-182C3919D6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4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1544237" y="242037"/>
            <a:ext cx="7472400" cy="86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Motivație</a:t>
            </a:r>
            <a:endParaRPr dirty="0"/>
          </a:p>
        </p:txBody>
      </p:sp>
      <p:pic>
        <p:nvPicPr>
          <p:cNvPr id="1026" name="Picture 2" descr="A gamechanger for musicians&amp;#39;: app offers library of interactive sheet music  | Classical music | The Guardian">
            <a:extLst>
              <a:ext uri="{FF2B5EF4-FFF2-40B4-BE49-F238E27FC236}">
                <a16:creationId xmlns:a16="http://schemas.microsoft.com/office/drawing/2014/main" id="{E1629602-EA9A-45BC-9849-B557D6870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r="15979"/>
          <a:stretch/>
        </p:blipFill>
        <p:spPr bwMode="auto">
          <a:xfrm>
            <a:off x="197792" y="1470582"/>
            <a:ext cx="2779673" cy="4526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the UNC Department of Music Home Page">
            <a:extLst>
              <a:ext uri="{FF2B5EF4-FFF2-40B4-BE49-F238E27FC236}">
                <a16:creationId xmlns:a16="http://schemas.microsoft.com/office/drawing/2014/main" id="{B1784236-AB2D-4C77-8547-206B3CE9B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8" r="27135"/>
          <a:stretch/>
        </p:blipFill>
        <p:spPr bwMode="auto">
          <a:xfrm>
            <a:off x="6090415" y="1470582"/>
            <a:ext cx="2873945" cy="4526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13FE83-1599-437C-A4A8-655BFAA75AFF}"/>
              </a:ext>
            </a:extLst>
          </p:cNvPr>
          <p:cNvSpPr txBox="1"/>
          <p:nvPr/>
        </p:nvSpPr>
        <p:spPr>
          <a:xfrm>
            <a:off x="3153180" y="1470582"/>
            <a:ext cx="28376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O</a:t>
            </a:r>
            <a:r>
              <a:rPr lang="en-US" sz="3600" dirty="0"/>
              <a:t>ptical</a:t>
            </a:r>
          </a:p>
          <a:p>
            <a:r>
              <a:rPr lang="en-US" sz="6000" dirty="0"/>
              <a:t>M</a:t>
            </a:r>
            <a:r>
              <a:rPr lang="en-US" sz="3600" dirty="0"/>
              <a:t>usic</a:t>
            </a:r>
          </a:p>
          <a:p>
            <a:r>
              <a:rPr lang="en-US" sz="6000" dirty="0"/>
              <a:t>R</a:t>
            </a:r>
            <a:r>
              <a:rPr lang="en-US" sz="3600" dirty="0"/>
              <a:t>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5FC8E-CCB3-497B-84C0-F97247F8F8D4}"/>
              </a:ext>
            </a:extLst>
          </p:cNvPr>
          <p:cNvSpPr txBox="1"/>
          <p:nvPr/>
        </p:nvSpPr>
        <p:spPr>
          <a:xfrm>
            <a:off x="3115120" y="4692949"/>
            <a:ext cx="2873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Muzicologie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41023-2C1C-4267-9C10-59B9ED190D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8903-52B8-4C2A-8401-D96765EF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Confuzii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7536-E28F-462C-A53F-8EB6A4550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6EDBC-CAD3-495E-BE51-3300276E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10" y="4018683"/>
            <a:ext cx="1734082" cy="984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F7E3C7-B4E4-4F30-839E-1B93C873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30" y="5169328"/>
            <a:ext cx="2617042" cy="1006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57F365-DACA-4661-983E-7933FE945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518" y="4280853"/>
            <a:ext cx="684143" cy="1963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A72A6B-DF8F-41C4-AE54-C8840154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1610737"/>
            <a:ext cx="589043" cy="150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6CC59-6F91-4EC6-BD3E-28BD44411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341" y="1250796"/>
            <a:ext cx="840609" cy="1794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DDE7C3-CDA4-40DF-9C88-B1A1066B5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220" y="1610737"/>
            <a:ext cx="620529" cy="1472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ED57E5-1FD4-4600-8C8D-CC8249C3C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427" y="1688672"/>
            <a:ext cx="657261" cy="13945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174570-E52A-4AEB-ABED-2D53BB52F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123" y="4248793"/>
            <a:ext cx="589043" cy="15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6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C211-39B4-4B47-B292-3223D86F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4D542-7456-47CB-9F17-1E4D3605C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B9547335-EB15-4E79-B225-3E6C0D50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6" y="2078455"/>
            <a:ext cx="7933333" cy="1419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425E23-E8DC-409D-9FBE-BD735E267C9B}"/>
              </a:ext>
            </a:extLst>
          </p:cNvPr>
          <p:cNvSpPr/>
          <p:nvPr/>
        </p:nvSpPr>
        <p:spPr>
          <a:xfrm>
            <a:off x="624187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64BF8-DCD1-4199-BC0E-5EB92552B5A9}"/>
              </a:ext>
            </a:extLst>
          </p:cNvPr>
          <p:cNvSpPr/>
          <p:nvPr/>
        </p:nvSpPr>
        <p:spPr>
          <a:xfrm>
            <a:off x="624187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47BFBD-45B6-4F12-BF62-E99901CAD20C}"/>
              </a:ext>
            </a:extLst>
          </p:cNvPr>
          <p:cNvSpPr/>
          <p:nvPr/>
        </p:nvSpPr>
        <p:spPr>
          <a:xfrm>
            <a:off x="624187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E3920-8187-4C56-9D1A-D56AE088D27A}"/>
              </a:ext>
            </a:extLst>
          </p:cNvPr>
          <p:cNvSpPr/>
          <p:nvPr/>
        </p:nvSpPr>
        <p:spPr>
          <a:xfrm>
            <a:off x="1155792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2C5A1-6ED5-4829-92EA-546E862D5A7D}"/>
              </a:ext>
            </a:extLst>
          </p:cNvPr>
          <p:cNvSpPr/>
          <p:nvPr/>
        </p:nvSpPr>
        <p:spPr>
          <a:xfrm>
            <a:off x="1155792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BF5FF-01FB-4CC9-B5B0-A5DBEC2BA1DA}"/>
              </a:ext>
            </a:extLst>
          </p:cNvPr>
          <p:cNvSpPr/>
          <p:nvPr/>
        </p:nvSpPr>
        <p:spPr>
          <a:xfrm>
            <a:off x="1155792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C9FE96-AA8A-4CC6-8738-657A76BA3017}"/>
              </a:ext>
            </a:extLst>
          </p:cNvPr>
          <p:cNvSpPr/>
          <p:nvPr/>
        </p:nvSpPr>
        <p:spPr>
          <a:xfrm>
            <a:off x="1685545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11BABF-69D2-4B22-8DC7-0811F4437103}"/>
              </a:ext>
            </a:extLst>
          </p:cNvPr>
          <p:cNvSpPr/>
          <p:nvPr/>
        </p:nvSpPr>
        <p:spPr>
          <a:xfrm>
            <a:off x="1685545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65D1BE-7215-4D7C-9924-655BE21FCFBE}"/>
              </a:ext>
            </a:extLst>
          </p:cNvPr>
          <p:cNvSpPr/>
          <p:nvPr/>
        </p:nvSpPr>
        <p:spPr>
          <a:xfrm>
            <a:off x="1685545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064DD6-3F2D-4723-8188-D8F244A50E99}"/>
              </a:ext>
            </a:extLst>
          </p:cNvPr>
          <p:cNvSpPr/>
          <p:nvPr/>
        </p:nvSpPr>
        <p:spPr>
          <a:xfrm>
            <a:off x="2220855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A54E3B-5661-43BD-A223-D2EEEE7F2E7C}"/>
              </a:ext>
            </a:extLst>
          </p:cNvPr>
          <p:cNvSpPr/>
          <p:nvPr/>
        </p:nvSpPr>
        <p:spPr>
          <a:xfrm>
            <a:off x="2220855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DB7BD3-2FEF-4443-B96F-ACF50D47D2E3}"/>
              </a:ext>
            </a:extLst>
          </p:cNvPr>
          <p:cNvSpPr/>
          <p:nvPr/>
        </p:nvSpPr>
        <p:spPr>
          <a:xfrm>
            <a:off x="2220855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DB40BC-F68A-40C0-9826-37AE8D7EAF83}"/>
              </a:ext>
            </a:extLst>
          </p:cNvPr>
          <p:cNvSpPr/>
          <p:nvPr/>
        </p:nvSpPr>
        <p:spPr>
          <a:xfrm>
            <a:off x="2756165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E8236C-7FB2-42EC-A867-5350BFD2EA58}"/>
              </a:ext>
            </a:extLst>
          </p:cNvPr>
          <p:cNvSpPr/>
          <p:nvPr/>
        </p:nvSpPr>
        <p:spPr>
          <a:xfrm>
            <a:off x="2756165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F4EF8C-E5AD-4554-B75C-B505220CB0E1}"/>
              </a:ext>
            </a:extLst>
          </p:cNvPr>
          <p:cNvSpPr/>
          <p:nvPr/>
        </p:nvSpPr>
        <p:spPr>
          <a:xfrm>
            <a:off x="2756165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FEA7A7-717E-41A8-9B61-3213EB2BA931}"/>
              </a:ext>
            </a:extLst>
          </p:cNvPr>
          <p:cNvSpPr/>
          <p:nvPr/>
        </p:nvSpPr>
        <p:spPr>
          <a:xfrm>
            <a:off x="3291475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6FD267-6093-4C4B-AE93-7D3A7ADEF92F}"/>
              </a:ext>
            </a:extLst>
          </p:cNvPr>
          <p:cNvSpPr/>
          <p:nvPr/>
        </p:nvSpPr>
        <p:spPr>
          <a:xfrm>
            <a:off x="3291475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8E3041-A9C8-46F4-8596-328C0095A6DD}"/>
              </a:ext>
            </a:extLst>
          </p:cNvPr>
          <p:cNvSpPr/>
          <p:nvPr/>
        </p:nvSpPr>
        <p:spPr>
          <a:xfrm>
            <a:off x="3291475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FE5E3D-DABC-478A-AE25-CF48AEC813F2}"/>
              </a:ext>
            </a:extLst>
          </p:cNvPr>
          <p:cNvSpPr/>
          <p:nvPr/>
        </p:nvSpPr>
        <p:spPr>
          <a:xfrm>
            <a:off x="3826785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AF4497-B599-4E2A-B6D8-527713AF0579}"/>
              </a:ext>
            </a:extLst>
          </p:cNvPr>
          <p:cNvSpPr/>
          <p:nvPr/>
        </p:nvSpPr>
        <p:spPr>
          <a:xfrm>
            <a:off x="3826785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7DDBC7-FFE1-4E6A-A607-C3036A7DF0CF}"/>
              </a:ext>
            </a:extLst>
          </p:cNvPr>
          <p:cNvSpPr/>
          <p:nvPr/>
        </p:nvSpPr>
        <p:spPr>
          <a:xfrm>
            <a:off x="3826785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555D5E-E506-4616-941F-5830F59018CA}"/>
              </a:ext>
            </a:extLst>
          </p:cNvPr>
          <p:cNvSpPr/>
          <p:nvPr/>
        </p:nvSpPr>
        <p:spPr>
          <a:xfrm>
            <a:off x="4362095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1F30E1-2DA6-493F-80C2-99C7ADCBE01B}"/>
              </a:ext>
            </a:extLst>
          </p:cNvPr>
          <p:cNvSpPr/>
          <p:nvPr/>
        </p:nvSpPr>
        <p:spPr>
          <a:xfrm>
            <a:off x="4362095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E05E95-8749-4CF0-B291-B75775C9D95B}"/>
              </a:ext>
            </a:extLst>
          </p:cNvPr>
          <p:cNvSpPr/>
          <p:nvPr/>
        </p:nvSpPr>
        <p:spPr>
          <a:xfrm>
            <a:off x="4362095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520D08-6A87-481D-9669-60CFCBFE117F}"/>
              </a:ext>
            </a:extLst>
          </p:cNvPr>
          <p:cNvSpPr/>
          <p:nvPr/>
        </p:nvSpPr>
        <p:spPr>
          <a:xfrm>
            <a:off x="4903127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970598-314A-4053-92C9-BE019A57A06B}"/>
              </a:ext>
            </a:extLst>
          </p:cNvPr>
          <p:cNvSpPr/>
          <p:nvPr/>
        </p:nvSpPr>
        <p:spPr>
          <a:xfrm>
            <a:off x="4903127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A5CEB5-44BF-47C1-B98B-60841698E344}"/>
              </a:ext>
            </a:extLst>
          </p:cNvPr>
          <p:cNvSpPr/>
          <p:nvPr/>
        </p:nvSpPr>
        <p:spPr>
          <a:xfrm>
            <a:off x="4903127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CC2D36-EEEF-4D32-AEFF-9ABDEEE6DB1B}"/>
              </a:ext>
            </a:extLst>
          </p:cNvPr>
          <p:cNvSpPr/>
          <p:nvPr/>
        </p:nvSpPr>
        <p:spPr>
          <a:xfrm>
            <a:off x="5442307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6C6698-6059-4E97-BC8C-CE36266FD628}"/>
              </a:ext>
            </a:extLst>
          </p:cNvPr>
          <p:cNvSpPr/>
          <p:nvPr/>
        </p:nvSpPr>
        <p:spPr>
          <a:xfrm>
            <a:off x="5442307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C3C404-268F-4406-8456-8C15BC6E87CC}"/>
              </a:ext>
            </a:extLst>
          </p:cNvPr>
          <p:cNvSpPr/>
          <p:nvPr/>
        </p:nvSpPr>
        <p:spPr>
          <a:xfrm>
            <a:off x="5442307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FC6F5E-CE4D-4980-A789-936C288C285E}"/>
              </a:ext>
            </a:extLst>
          </p:cNvPr>
          <p:cNvSpPr/>
          <p:nvPr/>
        </p:nvSpPr>
        <p:spPr>
          <a:xfrm>
            <a:off x="5977617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584B19-E6B2-41DD-920B-40D4EF00D57E}"/>
              </a:ext>
            </a:extLst>
          </p:cNvPr>
          <p:cNvSpPr/>
          <p:nvPr/>
        </p:nvSpPr>
        <p:spPr>
          <a:xfrm>
            <a:off x="5977617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25905D-EACB-4163-8925-E9E63DECFE58}"/>
              </a:ext>
            </a:extLst>
          </p:cNvPr>
          <p:cNvSpPr/>
          <p:nvPr/>
        </p:nvSpPr>
        <p:spPr>
          <a:xfrm>
            <a:off x="5977617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6F500-BBF0-40DB-8B0B-F1C52E7BBDBE}"/>
              </a:ext>
            </a:extLst>
          </p:cNvPr>
          <p:cNvSpPr/>
          <p:nvPr/>
        </p:nvSpPr>
        <p:spPr>
          <a:xfrm>
            <a:off x="6512927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E953D4-F591-4EDF-9ED6-13AC5ECAC633}"/>
              </a:ext>
            </a:extLst>
          </p:cNvPr>
          <p:cNvSpPr/>
          <p:nvPr/>
        </p:nvSpPr>
        <p:spPr>
          <a:xfrm>
            <a:off x="6512927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F9D50F-AE24-433D-B6AF-9A29EDBA02A9}"/>
              </a:ext>
            </a:extLst>
          </p:cNvPr>
          <p:cNvSpPr/>
          <p:nvPr/>
        </p:nvSpPr>
        <p:spPr>
          <a:xfrm>
            <a:off x="6512927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8494EB-7A55-466B-B8FA-0F20BB805F84}"/>
              </a:ext>
            </a:extLst>
          </p:cNvPr>
          <p:cNvSpPr/>
          <p:nvPr/>
        </p:nvSpPr>
        <p:spPr>
          <a:xfrm>
            <a:off x="7048237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DBCB5E-93CE-450D-8E61-65E8244ED43F}"/>
              </a:ext>
            </a:extLst>
          </p:cNvPr>
          <p:cNvSpPr/>
          <p:nvPr/>
        </p:nvSpPr>
        <p:spPr>
          <a:xfrm>
            <a:off x="7048237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A2DAFC-10AC-49E1-803D-2234710187FA}"/>
              </a:ext>
            </a:extLst>
          </p:cNvPr>
          <p:cNvSpPr/>
          <p:nvPr/>
        </p:nvSpPr>
        <p:spPr>
          <a:xfrm>
            <a:off x="7048237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DA4C90-AD4E-4B69-8160-10017A522AB6}"/>
              </a:ext>
            </a:extLst>
          </p:cNvPr>
          <p:cNvSpPr/>
          <p:nvPr/>
        </p:nvSpPr>
        <p:spPr>
          <a:xfrm>
            <a:off x="7583547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07BBE4-E90F-4347-9C24-A85D2311F79E}"/>
              </a:ext>
            </a:extLst>
          </p:cNvPr>
          <p:cNvSpPr/>
          <p:nvPr/>
        </p:nvSpPr>
        <p:spPr>
          <a:xfrm>
            <a:off x="7583547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4E62E73-E5F5-41D1-BA6B-F4218B0572E9}"/>
              </a:ext>
            </a:extLst>
          </p:cNvPr>
          <p:cNvSpPr/>
          <p:nvPr/>
        </p:nvSpPr>
        <p:spPr>
          <a:xfrm>
            <a:off x="7583547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B37160-7C21-47CA-9BF8-6AC9089BBC75}"/>
              </a:ext>
            </a:extLst>
          </p:cNvPr>
          <p:cNvSpPr/>
          <p:nvPr/>
        </p:nvSpPr>
        <p:spPr>
          <a:xfrm>
            <a:off x="8118857" y="2078455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8541A40-ED48-4323-B0C4-9160CAC1355B}"/>
              </a:ext>
            </a:extLst>
          </p:cNvPr>
          <p:cNvSpPr/>
          <p:nvPr/>
        </p:nvSpPr>
        <p:spPr>
          <a:xfrm>
            <a:off x="8118857" y="2601798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AE54BF-0571-42CD-AB31-9FCC147AAB87}"/>
              </a:ext>
            </a:extLst>
          </p:cNvPr>
          <p:cNvSpPr/>
          <p:nvPr/>
        </p:nvSpPr>
        <p:spPr>
          <a:xfrm>
            <a:off x="8118857" y="3125141"/>
            <a:ext cx="535310" cy="523343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470B4770-25EC-4CE7-935E-D0477A66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1" y="4292893"/>
            <a:ext cx="7933333" cy="141904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3CF5E9B-7847-4488-A0D3-4D8C8642986B}"/>
              </a:ext>
            </a:extLst>
          </p:cNvPr>
          <p:cNvSpPr/>
          <p:nvPr/>
        </p:nvSpPr>
        <p:spPr>
          <a:xfrm>
            <a:off x="793042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2F5E92-E65E-4BAB-BFBB-69A2A5E28418}"/>
              </a:ext>
            </a:extLst>
          </p:cNvPr>
          <p:cNvSpPr/>
          <p:nvPr/>
        </p:nvSpPr>
        <p:spPr>
          <a:xfrm>
            <a:off x="975856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CB31FF-E60B-4DF3-A17D-126A880B9FC4}"/>
              </a:ext>
            </a:extLst>
          </p:cNvPr>
          <p:cNvSpPr/>
          <p:nvPr/>
        </p:nvSpPr>
        <p:spPr>
          <a:xfrm>
            <a:off x="1155792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62B88D-7109-4A91-AA16-C8788E50886E}"/>
              </a:ext>
            </a:extLst>
          </p:cNvPr>
          <p:cNvSpPr/>
          <p:nvPr/>
        </p:nvSpPr>
        <p:spPr>
          <a:xfrm>
            <a:off x="1342311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D8BEE41-E5FE-4483-9540-752D76D887A2}"/>
              </a:ext>
            </a:extLst>
          </p:cNvPr>
          <p:cNvSpPr/>
          <p:nvPr/>
        </p:nvSpPr>
        <p:spPr>
          <a:xfrm>
            <a:off x="1528830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D21D23-7337-47BB-826E-AA41094466C8}"/>
              </a:ext>
            </a:extLst>
          </p:cNvPr>
          <p:cNvSpPr/>
          <p:nvPr/>
        </p:nvSpPr>
        <p:spPr>
          <a:xfrm>
            <a:off x="1715349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ED8FD-62F9-435A-9832-381E098668F8}"/>
              </a:ext>
            </a:extLst>
          </p:cNvPr>
          <p:cNvSpPr/>
          <p:nvPr/>
        </p:nvSpPr>
        <p:spPr>
          <a:xfrm>
            <a:off x="1903058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4EE1C95-C7B0-4346-86DA-689A7B1D37C7}"/>
              </a:ext>
            </a:extLst>
          </p:cNvPr>
          <p:cNvSpPr/>
          <p:nvPr/>
        </p:nvSpPr>
        <p:spPr>
          <a:xfrm>
            <a:off x="2095299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C9228A-2227-4221-8219-B9292A48FBC7}"/>
              </a:ext>
            </a:extLst>
          </p:cNvPr>
          <p:cNvSpPr/>
          <p:nvPr/>
        </p:nvSpPr>
        <p:spPr>
          <a:xfrm>
            <a:off x="2284662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3E2B7A6-EFA1-4231-B55C-F5D1D6589A4E}"/>
              </a:ext>
            </a:extLst>
          </p:cNvPr>
          <p:cNvSpPr/>
          <p:nvPr/>
        </p:nvSpPr>
        <p:spPr>
          <a:xfrm>
            <a:off x="2471181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FFBB276-F076-4674-B903-B5C77689B370}"/>
              </a:ext>
            </a:extLst>
          </p:cNvPr>
          <p:cNvSpPr/>
          <p:nvPr/>
        </p:nvSpPr>
        <p:spPr>
          <a:xfrm>
            <a:off x="2657700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B99D24F-D60E-4928-BC99-A7278AAB68E2}"/>
              </a:ext>
            </a:extLst>
          </p:cNvPr>
          <p:cNvSpPr/>
          <p:nvPr/>
        </p:nvSpPr>
        <p:spPr>
          <a:xfrm>
            <a:off x="2847063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4E07230-677B-4122-95DE-3E63FBB4E208}"/>
              </a:ext>
            </a:extLst>
          </p:cNvPr>
          <p:cNvSpPr/>
          <p:nvPr/>
        </p:nvSpPr>
        <p:spPr>
          <a:xfrm>
            <a:off x="3034772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34E8A64-6CA8-402D-9C0B-E5F55906D9F3}"/>
              </a:ext>
            </a:extLst>
          </p:cNvPr>
          <p:cNvSpPr/>
          <p:nvPr/>
        </p:nvSpPr>
        <p:spPr>
          <a:xfrm>
            <a:off x="3227013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7840AC-35D9-4DA3-90F8-5E63F959EC69}"/>
              </a:ext>
            </a:extLst>
          </p:cNvPr>
          <p:cNvSpPr/>
          <p:nvPr/>
        </p:nvSpPr>
        <p:spPr>
          <a:xfrm>
            <a:off x="3416376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692CD3-996A-4CBF-A33B-9CB8F2C7C4C4}"/>
              </a:ext>
            </a:extLst>
          </p:cNvPr>
          <p:cNvSpPr/>
          <p:nvPr/>
        </p:nvSpPr>
        <p:spPr>
          <a:xfrm>
            <a:off x="3602895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CB84757-E237-49D7-B98F-10FFEB54321C}"/>
              </a:ext>
            </a:extLst>
          </p:cNvPr>
          <p:cNvSpPr/>
          <p:nvPr/>
        </p:nvSpPr>
        <p:spPr>
          <a:xfrm>
            <a:off x="3789414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370A9B0-9546-488F-9484-F47D34CF5EC6}"/>
              </a:ext>
            </a:extLst>
          </p:cNvPr>
          <p:cNvSpPr/>
          <p:nvPr/>
        </p:nvSpPr>
        <p:spPr>
          <a:xfrm>
            <a:off x="3978777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361B3CD-6D09-450B-9420-54A630A39946}"/>
              </a:ext>
            </a:extLst>
          </p:cNvPr>
          <p:cNvSpPr/>
          <p:nvPr/>
        </p:nvSpPr>
        <p:spPr>
          <a:xfrm>
            <a:off x="4166486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199D432-C9DF-4023-8349-DCAD3694F13C}"/>
              </a:ext>
            </a:extLst>
          </p:cNvPr>
          <p:cNvSpPr/>
          <p:nvPr/>
        </p:nvSpPr>
        <p:spPr>
          <a:xfrm>
            <a:off x="4358727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1D1544C-AF72-48D0-8F9A-11331AA930C4}"/>
              </a:ext>
            </a:extLst>
          </p:cNvPr>
          <p:cNvSpPr/>
          <p:nvPr/>
        </p:nvSpPr>
        <p:spPr>
          <a:xfrm>
            <a:off x="4548090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91330B7-1DE0-42E8-8026-8A88CF4ABF9F}"/>
              </a:ext>
            </a:extLst>
          </p:cNvPr>
          <p:cNvSpPr/>
          <p:nvPr/>
        </p:nvSpPr>
        <p:spPr>
          <a:xfrm>
            <a:off x="4728911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0CEED51-E08B-44B6-9632-94A762BAE23E}"/>
              </a:ext>
            </a:extLst>
          </p:cNvPr>
          <p:cNvSpPr/>
          <p:nvPr/>
        </p:nvSpPr>
        <p:spPr>
          <a:xfrm>
            <a:off x="4915430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F889DE6-7F89-4428-9604-9B81ECC9E6C5}"/>
              </a:ext>
            </a:extLst>
          </p:cNvPr>
          <p:cNvSpPr/>
          <p:nvPr/>
        </p:nvSpPr>
        <p:spPr>
          <a:xfrm>
            <a:off x="5095366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3DDCBAD-8D05-4784-967F-910EE06FF70F}"/>
              </a:ext>
            </a:extLst>
          </p:cNvPr>
          <p:cNvSpPr/>
          <p:nvPr/>
        </p:nvSpPr>
        <p:spPr>
          <a:xfrm>
            <a:off x="5283075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DC46B63-4F46-4F7D-BCDE-3816CD1D0884}"/>
              </a:ext>
            </a:extLst>
          </p:cNvPr>
          <p:cNvSpPr/>
          <p:nvPr/>
        </p:nvSpPr>
        <p:spPr>
          <a:xfrm>
            <a:off x="5465889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9FD0CFA-66A6-42B8-8A3C-79B6EA71FCEF}"/>
              </a:ext>
            </a:extLst>
          </p:cNvPr>
          <p:cNvSpPr/>
          <p:nvPr/>
        </p:nvSpPr>
        <p:spPr>
          <a:xfrm>
            <a:off x="5655252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490201-25BA-4BC0-8C7E-D060DADC8BA7}"/>
              </a:ext>
            </a:extLst>
          </p:cNvPr>
          <p:cNvSpPr/>
          <p:nvPr/>
        </p:nvSpPr>
        <p:spPr>
          <a:xfrm>
            <a:off x="5844449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F9C512F-86A2-447D-9601-C91DB97D055A}"/>
              </a:ext>
            </a:extLst>
          </p:cNvPr>
          <p:cNvSpPr/>
          <p:nvPr/>
        </p:nvSpPr>
        <p:spPr>
          <a:xfrm>
            <a:off x="6030968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3E36149-E6BD-4050-AE38-7111C8B7DB93}"/>
              </a:ext>
            </a:extLst>
          </p:cNvPr>
          <p:cNvSpPr/>
          <p:nvPr/>
        </p:nvSpPr>
        <p:spPr>
          <a:xfrm>
            <a:off x="6220331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0E5C2A5-83B8-4E52-8DD0-3F40DB979EC6}"/>
              </a:ext>
            </a:extLst>
          </p:cNvPr>
          <p:cNvSpPr/>
          <p:nvPr/>
        </p:nvSpPr>
        <p:spPr>
          <a:xfrm>
            <a:off x="6408040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CDC3FA-AE01-44DD-9E4F-6D01A1904062}"/>
              </a:ext>
            </a:extLst>
          </p:cNvPr>
          <p:cNvSpPr/>
          <p:nvPr/>
        </p:nvSpPr>
        <p:spPr>
          <a:xfrm>
            <a:off x="6600281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A9D225E-0169-4B7E-A871-CE73D7F1E84C}"/>
              </a:ext>
            </a:extLst>
          </p:cNvPr>
          <p:cNvSpPr/>
          <p:nvPr/>
        </p:nvSpPr>
        <p:spPr>
          <a:xfrm>
            <a:off x="6789644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CB002F8-2D8F-4551-8795-24227E4BB311}"/>
              </a:ext>
            </a:extLst>
          </p:cNvPr>
          <p:cNvSpPr/>
          <p:nvPr/>
        </p:nvSpPr>
        <p:spPr>
          <a:xfrm>
            <a:off x="6971960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C1AB845-BD91-45B1-971F-760015C79CBA}"/>
              </a:ext>
            </a:extLst>
          </p:cNvPr>
          <p:cNvSpPr/>
          <p:nvPr/>
        </p:nvSpPr>
        <p:spPr>
          <a:xfrm>
            <a:off x="7151896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62285A6-FEF9-4045-8D2D-54895D6A0CBB}"/>
              </a:ext>
            </a:extLst>
          </p:cNvPr>
          <p:cNvSpPr/>
          <p:nvPr/>
        </p:nvSpPr>
        <p:spPr>
          <a:xfrm>
            <a:off x="7330178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F0CBDD6-007E-4727-B048-5A8F9B830694}"/>
              </a:ext>
            </a:extLst>
          </p:cNvPr>
          <p:cNvSpPr/>
          <p:nvPr/>
        </p:nvSpPr>
        <p:spPr>
          <a:xfrm>
            <a:off x="7512992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915BEE0-EA1F-4192-A67A-05EAF4FCAA60}"/>
              </a:ext>
            </a:extLst>
          </p:cNvPr>
          <p:cNvSpPr/>
          <p:nvPr/>
        </p:nvSpPr>
        <p:spPr>
          <a:xfrm>
            <a:off x="7702355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E214D0-CCC8-4E70-AB49-7E6F47EA3666}"/>
              </a:ext>
            </a:extLst>
          </p:cNvPr>
          <p:cNvSpPr/>
          <p:nvPr/>
        </p:nvSpPr>
        <p:spPr>
          <a:xfrm>
            <a:off x="7886063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EA945F4-9D80-48F3-920E-3071BB76856B}"/>
              </a:ext>
            </a:extLst>
          </p:cNvPr>
          <p:cNvSpPr/>
          <p:nvPr/>
        </p:nvSpPr>
        <p:spPr>
          <a:xfrm>
            <a:off x="8065999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004847C-DDAD-4AB7-93E1-917378AE513A}"/>
              </a:ext>
            </a:extLst>
          </p:cNvPr>
          <p:cNvSpPr/>
          <p:nvPr/>
        </p:nvSpPr>
        <p:spPr>
          <a:xfrm>
            <a:off x="8244281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82E1EFB-ACFA-4168-98A4-9DB5DFB4592E}"/>
              </a:ext>
            </a:extLst>
          </p:cNvPr>
          <p:cNvSpPr/>
          <p:nvPr/>
        </p:nvSpPr>
        <p:spPr>
          <a:xfrm>
            <a:off x="8427095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6F7031A-C0EB-4730-9814-F32A3F5FA9E9}"/>
              </a:ext>
            </a:extLst>
          </p:cNvPr>
          <p:cNvSpPr/>
          <p:nvPr/>
        </p:nvSpPr>
        <p:spPr>
          <a:xfrm>
            <a:off x="605463" y="4292893"/>
            <a:ext cx="186519" cy="1523446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3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BD0F-0A6C-4E18-ADCE-51EB9C85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D6092-883A-44E2-B4D0-C3D01680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536" y="1263192"/>
            <a:ext cx="3546927" cy="51753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B8C7-1B26-491C-9DB8-29C797175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06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544237" y="242037"/>
            <a:ext cx="7472400" cy="86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Surse imagini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24036-4A2A-4EFE-B3FC-F97F3B1D159A}"/>
              </a:ext>
            </a:extLst>
          </p:cNvPr>
          <p:cNvSpPr txBox="1"/>
          <p:nvPr/>
        </p:nvSpPr>
        <p:spPr>
          <a:xfrm>
            <a:off x="395926" y="1376313"/>
            <a:ext cx="83332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Motivatie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https://i.guim.co.uk/img/media/e900618804c92cee986a86cd41639a7b054eef9e/0_0_8258_4956/master/8258.jpg?width=1200&amp;height=900&amp;quality=85&amp;auto=format&amp;fit=crop&amp;s=d04cb195c8479b9b71f5333a58011863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https://music.unc.edu/wp-content/uploads/sites/120/2021/05/022219_UNCLibraries1696-1024x683-1.jpg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https://www.thoughtfulminds.org/wp-content/uploads/2020/10/Researcher.jpg</a:t>
            </a:r>
            <a:endParaRPr lang="en-US" dirty="0"/>
          </a:p>
          <a:p>
            <a:r>
              <a:rPr lang="en-US" dirty="0" err="1"/>
              <a:t>Polifonie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https://upload.wikimedia.org/wikipedia/commons/e/e9/Feuilles_mortes_Dead_Leaves_diatonic_planing.png</a:t>
            </a:r>
            <a:endParaRPr lang="en-US" dirty="0"/>
          </a:p>
          <a:p>
            <a:r>
              <a:rPr lang="en-US" dirty="0" err="1"/>
              <a:t>Distanta</a:t>
            </a:r>
            <a:r>
              <a:rPr lang="en-US" dirty="0"/>
              <a:t> </a:t>
            </a:r>
            <a:r>
              <a:rPr lang="en-US" dirty="0" err="1"/>
              <a:t>Levenshtein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https://wikimedia.org/api/rest_v1/media/math/render/svg/10554aecc5e56da9be4657acd75b9a67b5e8b394</a:t>
            </a:r>
            <a:endParaRPr lang="en-US" dirty="0"/>
          </a:p>
          <a:p>
            <a:r>
              <a:rPr lang="en-US" dirty="0" err="1"/>
              <a:t>Transformator</a:t>
            </a:r>
            <a:r>
              <a:rPr lang="en-US" dirty="0"/>
              <a:t> (extra):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https://miro.medium.com/max/875/1*BHzGVskWGS_3jEcYYi6miQ.png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99B41-A431-4B7C-8EE7-C5A97DE1D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948330-FDCF-4F97-8ADA-F0E5CE65A82B}"/>
              </a:ext>
            </a:extLst>
          </p:cNvPr>
          <p:cNvSpPr/>
          <p:nvPr/>
        </p:nvSpPr>
        <p:spPr>
          <a:xfrm>
            <a:off x="509047" y="1244338"/>
            <a:ext cx="8361576" cy="5495827"/>
          </a:xfrm>
          <a:prstGeom prst="roundRect">
            <a:avLst>
              <a:gd name="adj" fmla="val 3065"/>
            </a:avLst>
          </a:prstGeom>
          <a:solidFill>
            <a:schemeClr val="accent1">
              <a:alpha val="19000"/>
            </a:schemeClr>
          </a:solidFill>
          <a:effectLst>
            <a:glow rad="127000">
              <a:schemeClr val="accent1">
                <a:alpha val="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972C9-CAB6-4094-9AAA-C9361093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Abord</a:t>
            </a:r>
            <a:r>
              <a:rPr lang="ro-RO" dirty="0"/>
              <a:t>ă</a:t>
            </a:r>
            <a:r>
              <a:rPr lang="en-US" dirty="0" err="1"/>
              <a:t>ri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93FB06-9013-42C9-9530-8DD2EE9EEF31}"/>
              </a:ext>
            </a:extLst>
          </p:cNvPr>
          <p:cNvSpPr/>
          <p:nvPr/>
        </p:nvSpPr>
        <p:spPr>
          <a:xfrm>
            <a:off x="612742" y="1357460"/>
            <a:ext cx="8050491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Identificare</a:t>
            </a:r>
            <a:r>
              <a:rPr lang="en-US" sz="2000" dirty="0"/>
              <a:t> portativ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7CEFC5-077D-4C9B-BEFC-790E3DD07B62}"/>
              </a:ext>
            </a:extLst>
          </p:cNvPr>
          <p:cNvSpPr/>
          <p:nvPr/>
        </p:nvSpPr>
        <p:spPr>
          <a:xfrm>
            <a:off x="612742" y="2483262"/>
            <a:ext cx="8050491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dirty="0"/>
              <a:t>Ș</a:t>
            </a:r>
            <a:r>
              <a:rPr lang="en-US" sz="2000" dirty="0" err="1"/>
              <a:t>tergere</a:t>
            </a:r>
            <a:r>
              <a:rPr lang="en-US" sz="2000" dirty="0"/>
              <a:t> portativ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00D74E-E88E-4226-9C0B-2343218CD9BA}"/>
              </a:ext>
            </a:extLst>
          </p:cNvPr>
          <p:cNvSpPr/>
          <p:nvPr/>
        </p:nvSpPr>
        <p:spPr>
          <a:xfrm>
            <a:off x="612742" y="3602609"/>
            <a:ext cx="8050491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Identificare</a:t>
            </a:r>
            <a:r>
              <a:rPr lang="en-US" sz="2000" dirty="0"/>
              <a:t> note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0E38E1-E9E1-485B-8B71-47B7CBC7DEC5}"/>
              </a:ext>
            </a:extLst>
          </p:cNvPr>
          <p:cNvSpPr/>
          <p:nvPr/>
        </p:nvSpPr>
        <p:spPr>
          <a:xfrm>
            <a:off x="612742" y="4709822"/>
            <a:ext cx="8050491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Clasificare</a:t>
            </a:r>
            <a:r>
              <a:rPr lang="en-US" sz="2000" dirty="0"/>
              <a:t> note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DB84D4-512B-4A2F-8642-3B83CD3B58F9}"/>
              </a:ext>
            </a:extLst>
          </p:cNvPr>
          <p:cNvSpPr/>
          <p:nvPr/>
        </p:nvSpPr>
        <p:spPr>
          <a:xfrm>
            <a:off x="612742" y="5786142"/>
            <a:ext cx="8050491" cy="86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…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B7D017F-7423-4B7E-8E46-F1F1FF59A0A7}"/>
              </a:ext>
            </a:extLst>
          </p:cNvPr>
          <p:cNvSpPr/>
          <p:nvPr/>
        </p:nvSpPr>
        <p:spPr>
          <a:xfrm>
            <a:off x="948589" y="1699294"/>
            <a:ext cx="595648" cy="116892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FACBBFE-1422-4766-BC98-4C5B598BF195}"/>
              </a:ext>
            </a:extLst>
          </p:cNvPr>
          <p:cNvSpPr/>
          <p:nvPr/>
        </p:nvSpPr>
        <p:spPr>
          <a:xfrm>
            <a:off x="950664" y="2913770"/>
            <a:ext cx="595648" cy="116892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B621376-D567-44E9-AA7D-291BBEB1E0D1}"/>
              </a:ext>
            </a:extLst>
          </p:cNvPr>
          <p:cNvSpPr/>
          <p:nvPr/>
        </p:nvSpPr>
        <p:spPr>
          <a:xfrm>
            <a:off x="950664" y="4128067"/>
            <a:ext cx="595648" cy="116892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1C42805-426B-4B1E-98B4-358DBCEF9176}"/>
              </a:ext>
            </a:extLst>
          </p:cNvPr>
          <p:cNvSpPr/>
          <p:nvPr/>
        </p:nvSpPr>
        <p:spPr>
          <a:xfrm>
            <a:off x="948589" y="5365500"/>
            <a:ext cx="595648" cy="116892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BEBB5-D91F-461A-A6EC-54CD0D1D681F}"/>
              </a:ext>
            </a:extLst>
          </p:cNvPr>
          <p:cNvSpPr txBox="1"/>
          <p:nvPr/>
        </p:nvSpPr>
        <p:spPr>
          <a:xfrm rot="16200000">
            <a:off x="-224851" y="2983321"/>
            <a:ext cx="560761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MODEL</a:t>
            </a:r>
            <a:endParaRPr lang="en-US" sz="13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A39AE2-586C-456D-A018-3C93901CD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238C-6DA0-4658-B40D-48D3210C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Transformatorul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E2659-97C2-4154-A9EF-BBC70EDDC5FA}"/>
              </a:ext>
            </a:extLst>
          </p:cNvPr>
          <p:cNvSpPr txBox="1"/>
          <p:nvPr/>
        </p:nvSpPr>
        <p:spPr>
          <a:xfrm>
            <a:off x="450620" y="1794451"/>
            <a:ext cx="5393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Date </a:t>
            </a:r>
            <a:r>
              <a:rPr lang="en-US" sz="2400" dirty="0" err="1"/>
              <a:t>secven</a:t>
            </a:r>
            <a:r>
              <a:rPr lang="ro-RO" sz="2400" dirty="0"/>
              <a:t>ț</a:t>
            </a:r>
            <a:r>
              <a:rPr lang="en-US" sz="2400" dirty="0" err="1"/>
              <a:t>iale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Procesare</a:t>
            </a:r>
            <a:r>
              <a:rPr lang="en-US" sz="2400" dirty="0"/>
              <a:t> out-of-order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“Attention is all you need”</a:t>
            </a:r>
          </a:p>
          <a:p>
            <a:r>
              <a:rPr lang="en-US" sz="2400" dirty="0"/>
              <a:t>         - Google Research, 2017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C640E-F483-4128-BBB3-E62812CFC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7830CFB-2B9F-44C3-A5E9-A5C60BCC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446" y="1536700"/>
            <a:ext cx="35147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E1E7-5EB6-410B-825C-B787817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Propunere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8C74A-0774-4091-BBE3-38A7CA63D654}"/>
              </a:ext>
            </a:extLst>
          </p:cNvPr>
          <p:cNvSpPr txBox="1"/>
          <p:nvPr/>
        </p:nvSpPr>
        <p:spPr>
          <a:xfrm>
            <a:off x="457196" y="1666069"/>
            <a:ext cx="831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Transformator</a:t>
            </a:r>
            <a:r>
              <a:rPr lang="en-US" sz="2800" b="1" dirty="0"/>
              <a:t> </a:t>
            </a:r>
            <a:r>
              <a:rPr lang="en-US" sz="2800" b="1" dirty="0" err="1"/>
              <a:t>pentru</a:t>
            </a:r>
            <a:r>
              <a:rPr lang="en-US" sz="2800" b="1" dirty="0"/>
              <a:t> OMR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EE159-7C6A-40FC-817E-900D7F51EB8F}"/>
              </a:ext>
            </a:extLst>
          </p:cNvPr>
          <p:cNvSpPr txBox="1"/>
          <p:nvPr/>
        </p:nvSpPr>
        <p:spPr>
          <a:xfrm>
            <a:off x="457196" y="3313831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Este o </a:t>
            </a:r>
            <a:r>
              <a:rPr lang="en-US" sz="2400" dirty="0" err="1"/>
              <a:t>solu</a:t>
            </a:r>
            <a:r>
              <a:rPr lang="ro-RO" sz="2400" dirty="0"/>
              <a:t>ț</a:t>
            </a:r>
            <a:r>
              <a:rPr lang="en-US" sz="2400" dirty="0" err="1"/>
              <a:t>ie</a:t>
            </a:r>
            <a:r>
              <a:rPr lang="en-US" sz="2400" dirty="0"/>
              <a:t> </a:t>
            </a:r>
            <a:r>
              <a:rPr lang="en-US" sz="2400" dirty="0" err="1"/>
              <a:t>viabil</a:t>
            </a:r>
            <a:r>
              <a:rPr lang="ro-RO" sz="2400" dirty="0"/>
              <a:t>ă</a:t>
            </a:r>
            <a:r>
              <a:rPr lang="en-US" sz="24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55ECE-FAD8-4930-8AA2-DE60656514DE}"/>
              </a:ext>
            </a:extLst>
          </p:cNvPr>
          <p:cNvSpPr txBox="1"/>
          <p:nvPr/>
        </p:nvSpPr>
        <p:spPr>
          <a:xfrm>
            <a:off x="4571999" y="3321430"/>
            <a:ext cx="411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trebuie</a:t>
            </a:r>
            <a:r>
              <a:rPr lang="en-US" sz="2400" dirty="0"/>
              <a:t> s</a:t>
            </a:r>
            <a:r>
              <a:rPr lang="ro-RO" sz="2400" dirty="0"/>
              <a:t>ă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Lucreze</a:t>
            </a:r>
            <a:r>
              <a:rPr lang="en-US" sz="2400" dirty="0"/>
              <a:t> cu </a:t>
            </a:r>
            <a:r>
              <a:rPr lang="en-US" sz="2400" dirty="0" err="1"/>
              <a:t>partituri</a:t>
            </a:r>
            <a:r>
              <a:rPr lang="en-US" sz="2400" dirty="0"/>
              <a:t> </a:t>
            </a:r>
            <a:r>
              <a:rPr lang="ro-RO" sz="2400" dirty="0"/>
              <a:t>î</a:t>
            </a:r>
            <a:r>
              <a:rPr lang="en-US" sz="2400" dirty="0" err="1"/>
              <a:t>ntregi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ro-RO" sz="2400" dirty="0"/>
              <a:t>Î</a:t>
            </a:r>
            <a:r>
              <a:rPr lang="en-US" sz="2400" dirty="0" err="1"/>
              <a:t>ncapsuleze</a:t>
            </a:r>
            <a:r>
              <a:rPr lang="en-US" sz="2400" dirty="0"/>
              <a:t> tot </a:t>
            </a:r>
            <a:r>
              <a:rPr lang="en-US" sz="2400" dirty="0" err="1"/>
              <a:t>procesul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Interpreteze</a:t>
            </a:r>
            <a:r>
              <a:rPr lang="en-US" sz="2400" dirty="0"/>
              <a:t> </a:t>
            </a:r>
            <a:r>
              <a:rPr lang="en-US" sz="2400" dirty="0" err="1"/>
              <a:t>simbolurile</a:t>
            </a:r>
            <a:r>
              <a:rPr lang="en-US" sz="2400" dirty="0"/>
              <a:t> in context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6E5C4-63DF-4B07-B5C4-86508ED67F81}"/>
              </a:ext>
            </a:extLst>
          </p:cNvPr>
          <p:cNvSpPr txBox="1"/>
          <p:nvPr/>
        </p:nvSpPr>
        <p:spPr>
          <a:xfrm>
            <a:off x="457199" y="2595218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Obiectiv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4386A1-6703-4C43-AC44-EB5AFA5B9E9C}"/>
              </a:ext>
            </a:extLst>
          </p:cNvPr>
          <p:cNvSpPr txBox="1"/>
          <p:nvPr/>
        </p:nvSpPr>
        <p:spPr>
          <a:xfrm>
            <a:off x="4571997" y="2596565"/>
            <a:ext cx="411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Condi</a:t>
            </a:r>
            <a:r>
              <a:rPr lang="ro-RO" sz="2400" b="1" dirty="0"/>
              <a:t>ț</a:t>
            </a:r>
            <a:r>
              <a:rPr lang="en-US" sz="2400" b="1" dirty="0"/>
              <a:t>ii de </a:t>
            </a:r>
            <a:r>
              <a:rPr lang="en-US" sz="2400" b="1" dirty="0" err="1"/>
              <a:t>succes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7D5A1-0300-4900-8506-65973A25D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7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uiExpand="1" build="p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674D381-EFEC-4C1F-878C-793E6712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3872"/>
            <a:ext cx="9144000" cy="3679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EC8C5-2F7E-4F57-817D-06F08367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956" y="242037"/>
            <a:ext cx="7472400" cy="868500"/>
          </a:xfrm>
        </p:spPr>
        <p:txBody>
          <a:bodyPr/>
          <a:lstStyle/>
          <a:p>
            <a:r>
              <a:rPr lang="en-US" dirty="0"/>
              <a:t>Flux de </a:t>
            </a:r>
            <a:r>
              <a:rPr lang="en-US" dirty="0" err="1"/>
              <a:t>lucru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6712E-B33E-4575-8061-8EF87DDA4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6</a:t>
            </a:fld>
            <a:endParaRPr lang="en-US"/>
          </a:p>
        </p:txBody>
      </p:sp>
      <p:sp>
        <p:nvSpPr>
          <p:cNvPr id="10" name="Google Shape;42;p7">
            <a:extLst>
              <a:ext uri="{FF2B5EF4-FFF2-40B4-BE49-F238E27FC236}">
                <a16:creationId xmlns:a16="http://schemas.microsoft.com/office/drawing/2014/main" id="{8F87747E-4098-4256-BF95-5056016D541C}"/>
              </a:ext>
            </a:extLst>
          </p:cNvPr>
          <p:cNvSpPr/>
          <p:nvPr/>
        </p:nvSpPr>
        <p:spPr>
          <a:xfrm>
            <a:off x="1" y="3124235"/>
            <a:ext cx="3120272" cy="12215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2;p7">
            <a:extLst>
              <a:ext uri="{FF2B5EF4-FFF2-40B4-BE49-F238E27FC236}">
                <a16:creationId xmlns:a16="http://schemas.microsoft.com/office/drawing/2014/main" id="{1FAFF0F7-4DFC-4501-9529-021F88172A09}"/>
              </a:ext>
            </a:extLst>
          </p:cNvPr>
          <p:cNvSpPr/>
          <p:nvPr/>
        </p:nvSpPr>
        <p:spPr>
          <a:xfrm>
            <a:off x="3195687" y="2283872"/>
            <a:ext cx="2194875" cy="225831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2;p7">
            <a:extLst>
              <a:ext uri="{FF2B5EF4-FFF2-40B4-BE49-F238E27FC236}">
                <a16:creationId xmlns:a16="http://schemas.microsoft.com/office/drawing/2014/main" id="{FD3BD6A2-6255-4418-A4BA-D3DE3A46E6B6}"/>
              </a:ext>
            </a:extLst>
          </p:cNvPr>
          <p:cNvSpPr/>
          <p:nvPr/>
        </p:nvSpPr>
        <p:spPr>
          <a:xfrm>
            <a:off x="5390562" y="2162894"/>
            <a:ext cx="3753437" cy="23792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2;p7">
            <a:extLst>
              <a:ext uri="{FF2B5EF4-FFF2-40B4-BE49-F238E27FC236}">
                <a16:creationId xmlns:a16="http://schemas.microsoft.com/office/drawing/2014/main" id="{FCF30F83-4896-497E-AF0D-3024A4FDD478}"/>
              </a:ext>
            </a:extLst>
          </p:cNvPr>
          <p:cNvSpPr/>
          <p:nvPr/>
        </p:nvSpPr>
        <p:spPr>
          <a:xfrm>
            <a:off x="5789629" y="4663167"/>
            <a:ext cx="3553904" cy="160829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2;p7">
            <a:extLst>
              <a:ext uri="{FF2B5EF4-FFF2-40B4-BE49-F238E27FC236}">
                <a16:creationId xmlns:a16="http://schemas.microsoft.com/office/drawing/2014/main" id="{269CCF23-31C2-4894-B3B8-E99FEF1E3005}"/>
              </a:ext>
            </a:extLst>
          </p:cNvPr>
          <p:cNvSpPr/>
          <p:nvPr/>
        </p:nvSpPr>
        <p:spPr>
          <a:xfrm>
            <a:off x="3129700" y="3534008"/>
            <a:ext cx="282804" cy="6043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2;p7">
            <a:extLst>
              <a:ext uri="{FF2B5EF4-FFF2-40B4-BE49-F238E27FC236}">
                <a16:creationId xmlns:a16="http://schemas.microsoft.com/office/drawing/2014/main" id="{E573C8C3-BB01-4465-92BC-372E444C599C}"/>
              </a:ext>
            </a:extLst>
          </p:cNvPr>
          <p:cNvSpPr/>
          <p:nvPr/>
        </p:nvSpPr>
        <p:spPr>
          <a:xfrm>
            <a:off x="7486650" y="4590909"/>
            <a:ext cx="282804" cy="6043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2;p7">
            <a:extLst>
              <a:ext uri="{FF2B5EF4-FFF2-40B4-BE49-F238E27FC236}">
                <a16:creationId xmlns:a16="http://schemas.microsoft.com/office/drawing/2014/main" id="{84942AB4-A4F7-49DA-823A-621CD35B2251}"/>
              </a:ext>
            </a:extLst>
          </p:cNvPr>
          <p:cNvSpPr/>
          <p:nvPr/>
        </p:nvSpPr>
        <p:spPr>
          <a:xfrm>
            <a:off x="7921854" y="4346299"/>
            <a:ext cx="1146732" cy="6043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26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huggingface/transformers: 🤗Transformers: State-of-the-art Natural  Language Processing for Pytorch, TensorFlow, and JAX.">
            <a:extLst>
              <a:ext uri="{FF2B5EF4-FFF2-40B4-BE49-F238E27FC236}">
                <a16:creationId xmlns:a16="http://schemas.microsoft.com/office/drawing/2014/main" id="{678BB79A-117B-449A-91E1-F27729B72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95" y="1929399"/>
            <a:ext cx="6314294" cy="270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B6FA4C-A1EA-4F4C-A343-BFB7D5B5842F}"/>
              </a:ext>
            </a:extLst>
          </p:cNvPr>
          <p:cNvSpPr/>
          <p:nvPr/>
        </p:nvSpPr>
        <p:spPr>
          <a:xfrm>
            <a:off x="1272619" y="1227055"/>
            <a:ext cx="2777389" cy="51689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80351C-BA21-4419-918C-80BD9A173738}"/>
              </a:ext>
            </a:extLst>
          </p:cNvPr>
          <p:cNvSpPr/>
          <p:nvPr/>
        </p:nvSpPr>
        <p:spPr>
          <a:xfrm>
            <a:off x="1404594" y="5393490"/>
            <a:ext cx="2509101" cy="931767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BD5A8F-6829-4538-9A1D-75F573E97E09}"/>
              </a:ext>
            </a:extLst>
          </p:cNvPr>
          <p:cNvSpPr/>
          <p:nvPr/>
        </p:nvSpPr>
        <p:spPr>
          <a:xfrm>
            <a:off x="1404594" y="1338606"/>
            <a:ext cx="2509101" cy="4015818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98F89D-A6FB-442F-89FC-9638F93D09CD}"/>
              </a:ext>
            </a:extLst>
          </p:cNvPr>
          <p:cNvSpPr/>
          <p:nvPr/>
        </p:nvSpPr>
        <p:spPr>
          <a:xfrm>
            <a:off x="1544237" y="2055040"/>
            <a:ext cx="2217058" cy="1442301"/>
          </a:xfrm>
          <a:prstGeom prst="rect">
            <a:avLst/>
          </a:prstGeom>
          <a:solidFill>
            <a:srgbClr val="209EEC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AE1F7-EBB1-4653-9017-55D4533D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Implementare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D8C5E-7572-4267-A8A7-A3AF80508F54}"/>
              </a:ext>
            </a:extLst>
          </p:cNvPr>
          <p:cNvSpPr/>
          <p:nvPr/>
        </p:nvSpPr>
        <p:spPr>
          <a:xfrm>
            <a:off x="1659116" y="2131240"/>
            <a:ext cx="1979629" cy="367645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2B4DE-96E0-4AB4-8951-F2852638DCEE}"/>
              </a:ext>
            </a:extLst>
          </p:cNvPr>
          <p:cNvSpPr/>
          <p:nvPr/>
        </p:nvSpPr>
        <p:spPr>
          <a:xfrm>
            <a:off x="1659113" y="2575087"/>
            <a:ext cx="1979629" cy="36764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08E2D-4B8B-42A5-9496-4B8CEA185A6F}"/>
              </a:ext>
            </a:extLst>
          </p:cNvPr>
          <p:cNvSpPr/>
          <p:nvPr/>
        </p:nvSpPr>
        <p:spPr>
          <a:xfrm>
            <a:off x="1659116" y="3035427"/>
            <a:ext cx="1979629" cy="367645"/>
          </a:xfrm>
          <a:prstGeom prst="rect">
            <a:avLst/>
          </a:prstGeom>
          <a:solidFill>
            <a:srgbClr val="80FF0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216A5D-78A4-4905-B5A7-23FAE74BE396}"/>
              </a:ext>
            </a:extLst>
          </p:cNvPr>
          <p:cNvSpPr/>
          <p:nvPr/>
        </p:nvSpPr>
        <p:spPr>
          <a:xfrm>
            <a:off x="1659115" y="1541673"/>
            <a:ext cx="1979629" cy="367645"/>
          </a:xfrm>
          <a:prstGeom prst="rect">
            <a:avLst/>
          </a:prstGeom>
          <a:solidFill>
            <a:srgbClr val="FF010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Embed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D9024-CA33-4FD9-A66B-97B722B2F041}"/>
              </a:ext>
            </a:extLst>
          </p:cNvPr>
          <p:cNvSpPr/>
          <p:nvPr/>
        </p:nvSpPr>
        <p:spPr>
          <a:xfrm>
            <a:off x="1544237" y="3828851"/>
            <a:ext cx="2217058" cy="1442301"/>
          </a:xfrm>
          <a:prstGeom prst="rect">
            <a:avLst/>
          </a:prstGeom>
          <a:solidFill>
            <a:srgbClr val="209EEC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5040E1-7F6C-48B3-B4AC-86F94B76B6DD}"/>
              </a:ext>
            </a:extLst>
          </p:cNvPr>
          <p:cNvSpPr/>
          <p:nvPr/>
        </p:nvSpPr>
        <p:spPr>
          <a:xfrm>
            <a:off x="1659116" y="3905051"/>
            <a:ext cx="1979629" cy="367645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8E5ECF-DC81-416B-8296-E209495527CC}"/>
              </a:ext>
            </a:extLst>
          </p:cNvPr>
          <p:cNvSpPr/>
          <p:nvPr/>
        </p:nvSpPr>
        <p:spPr>
          <a:xfrm>
            <a:off x="1659116" y="4367750"/>
            <a:ext cx="1979629" cy="36764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A014B-F1A2-4234-9946-C117067E4BFC}"/>
              </a:ext>
            </a:extLst>
          </p:cNvPr>
          <p:cNvSpPr/>
          <p:nvPr/>
        </p:nvSpPr>
        <p:spPr>
          <a:xfrm>
            <a:off x="1659116" y="4828092"/>
            <a:ext cx="1979629" cy="367645"/>
          </a:xfrm>
          <a:prstGeom prst="rect">
            <a:avLst/>
          </a:prstGeom>
          <a:solidFill>
            <a:srgbClr val="80FF0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4F98EC-FA27-4D7F-9E6E-DC3C000DECED}"/>
              </a:ext>
            </a:extLst>
          </p:cNvPr>
          <p:cNvSpPr/>
          <p:nvPr/>
        </p:nvSpPr>
        <p:spPr>
          <a:xfrm>
            <a:off x="1659113" y="5447121"/>
            <a:ext cx="1979629" cy="36764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98B88-36E7-41AB-A07B-27959EA2D6B8}"/>
              </a:ext>
            </a:extLst>
          </p:cNvPr>
          <p:cNvSpPr txBox="1"/>
          <p:nvPr/>
        </p:nvSpPr>
        <p:spPr>
          <a:xfrm>
            <a:off x="1544237" y="3368754"/>
            <a:ext cx="221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pic>
        <p:nvPicPr>
          <p:cNvPr id="1028" name="Picture 4" descr="Master PyTorch | Master Data Science">
            <a:extLst>
              <a:ext uri="{FF2B5EF4-FFF2-40B4-BE49-F238E27FC236}">
                <a16:creationId xmlns:a16="http://schemas.microsoft.com/office/drawing/2014/main" id="{81390474-D017-4387-87AD-FD4BE341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94" y="4942738"/>
            <a:ext cx="3380157" cy="152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54F6B-39C7-41DD-8549-E59425627600}"/>
              </a:ext>
            </a:extLst>
          </p:cNvPr>
          <p:cNvCxnSpPr>
            <a:cxnSpLocks/>
            <a:stCxn id="26" idx="1"/>
          </p:cNvCxnSpPr>
          <p:nvPr/>
        </p:nvCxnSpPr>
        <p:spPr>
          <a:xfrm flipV="1">
            <a:off x="4270343" y="3120273"/>
            <a:ext cx="659875" cy="235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1A948945-3CB7-4B1F-B7AC-A9D3CD98C2C1}"/>
              </a:ext>
            </a:extLst>
          </p:cNvPr>
          <p:cNvSpPr/>
          <p:nvPr/>
        </p:nvSpPr>
        <p:spPr>
          <a:xfrm>
            <a:off x="4157221" y="5447121"/>
            <a:ext cx="122549" cy="83381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058030-ED9A-41D2-B9E4-742E9D6A1295}"/>
              </a:ext>
            </a:extLst>
          </p:cNvPr>
          <p:cNvCxnSpPr>
            <a:cxnSpLocks/>
            <a:stCxn id="21" idx="1"/>
            <a:endCxn id="1028" idx="1"/>
          </p:cNvCxnSpPr>
          <p:nvPr/>
        </p:nvCxnSpPr>
        <p:spPr>
          <a:xfrm flipV="1">
            <a:off x="4279770" y="5707088"/>
            <a:ext cx="814224" cy="156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6225C9-3640-4254-B08A-C57342265A95}"/>
              </a:ext>
            </a:extLst>
          </p:cNvPr>
          <p:cNvCxnSpPr>
            <a:cxnSpLocks/>
            <a:endCxn id="1028" idx="0"/>
          </p:cNvCxnSpPr>
          <p:nvPr/>
        </p:nvCxnSpPr>
        <p:spPr>
          <a:xfrm flipH="1">
            <a:off x="6784073" y="3543300"/>
            <a:ext cx="16087" cy="1399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1CAF85-E09D-48C6-A2C1-0476795D4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7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F4A5B9-56E8-4241-AB4D-3A7AB0C3205C}"/>
              </a:ext>
            </a:extLst>
          </p:cNvPr>
          <p:cNvSpPr/>
          <p:nvPr/>
        </p:nvSpPr>
        <p:spPr>
          <a:xfrm>
            <a:off x="1669329" y="5890966"/>
            <a:ext cx="1979629" cy="36764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9DEA85D-BA0E-4CB4-BB51-7D18330B47CA}"/>
              </a:ext>
            </a:extLst>
          </p:cNvPr>
          <p:cNvSpPr/>
          <p:nvPr/>
        </p:nvSpPr>
        <p:spPr>
          <a:xfrm>
            <a:off x="4147794" y="1338607"/>
            <a:ext cx="122549" cy="4034671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  <p:bldP spid="17" grpId="0" animBg="1"/>
      <p:bldP spid="6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6" grpId="0"/>
      <p:bldP spid="21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354B-A57D-4CB3-9E34-A8B54694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(1)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23CC99-0454-4436-A9C0-57D1A74D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6" y="3102221"/>
            <a:ext cx="8619048" cy="15142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C31678-E7E1-4D29-8561-4DA261FB8F75}"/>
              </a:ext>
            </a:extLst>
          </p:cNvPr>
          <p:cNvSpPr/>
          <p:nvPr/>
        </p:nvSpPr>
        <p:spPr>
          <a:xfrm>
            <a:off x="0" y="3061886"/>
            <a:ext cx="9144000" cy="1594956"/>
          </a:xfrm>
          <a:prstGeom prst="rect">
            <a:avLst/>
          </a:prstGeom>
          <a:solidFill>
            <a:srgbClr val="4CFF0D">
              <a:alpha val="7843"/>
            </a:srgbClr>
          </a:solidFill>
          <a:ln>
            <a:solidFill>
              <a:srgbClr val="34F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FA418-CA01-4D2B-9B62-D1525E5C9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354B-A57D-4CB3-9E34-A8B54694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(2)</a:t>
            </a:r>
          </a:p>
        </p:txBody>
      </p:sp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E61DFCEC-4D72-4E68-A655-7376E313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500"/>
            <a:ext cx="9144000" cy="1387522"/>
          </a:xfrm>
          <a:prstGeom prst="rect">
            <a:avLst/>
          </a:prstGeom>
        </p:spPr>
      </p:pic>
      <p:pic>
        <p:nvPicPr>
          <p:cNvPr id="5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0632E4C-BEEE-4EA8-B8FA-C3B04F15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621"/>
            <a:ext cx="9144000" cy="13875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98B4A5-6516-4349-8BFB-6AC647BF259D}"/>
              </a:ext>
            </a:extLst>
          </p:cNvPr>
          <p:cNvSpPr/>
          <p:nvPr/>
        </p:nvSpPr>
        <p:spPr>
          <a:xfrm>
            <a:off x="0" y="1880000"/>
            <a:ext cx="7663992" cy="1594956"/>
          </a:xfrm>
          <a:prstGeom prst="rect">
            <a:avLst/>
          </a:prstGeom>
          <a:solidFill>
            <a:srgbClr val="4CFF0D">
              <a:alpha val="7843"/>
            </a:srgbClr>
          </a:solidFill>
          <a:ln>
            <a:solidFill>
              <a:srgbClr val="34F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468F2-B51D-4298-A765-EFBBE0A2B5EF}"/>
              </a:ext>
            </a:extLst>
          </p:cNvPr>
          <p:cNvSpPr/>
          <p:nvPr/>
        </p:nvSpPr>
        <p:spPr>
          <a:xfrm>
            <a:off x="8663234" y="1878457"/>
            <a:ext cx="480766" cy="1594956"/>
          </a:xfrm>
          <a:prstGeom prst="rect">
            <a:avLst/>
          </a:prstGeom>
          <a:solidFill>
            <a:srgbClr val="4CFF0D">
              <a:alpha val="7843"/>
            </a:srgbClr>
          </a:solidFill>
          <a:ln>
            <a:solidFill>
              <a:srgbClr val="34F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477932-336E-4D3D-985E-D9BB0AF7C2BE}"/>
              </a:ext>
            </a:extLst>
          </p:cNvPr>
          <p:cNvSpPr/>
          <p:nvPr/>
        </p:nvSpPr>
        <p:spPr>
          <a:xfrm>
            <a:off x="0" y="4392447"/>
            <a:ext cx="7663992" cy="1594956"/>
          </a:xfrm>
          <a:prstGeom prst="rect">
            <a:avLst/>
          </a:prstGeom>
          <a:solidFill>
            <a:srgbClr val="4CFF0D">
              <a:alpha val="7843"/>
            </a:srgbClr>
          </a:solidFill>
          <a:ln>
            <a:solidFill>
              <a:srgbClr val="34F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DEA1F0-53AD-4CBB-89D2-039A9D959C4F}"/>
              </a:ext>
            </a:extLst>
          </p:cNvPr>
          <p:cNvSpPr/>
          <p:nvPr/>
        </p:nvSpPr>
        <p:spPr>
          <a:xfrm>
            <a:off x="8663232" y="4396803"/>
            <a:ext cx="480766" cy="1594956"/>
          </a:xfrm>
          <a:prstGeom prst="rect">
            <a:avLst/>
          </a:prstGeom>
          <a:solidFill>
            <a:srgbClr val="4CFF0D">
              <a:alpha val="7843"/>
            </a:srgbClr>
          </a:solidFill>
          <a:ln>
            <a:solidFill>
              <a:srgbClr val="34F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33499C-17DA-4B95-AD58-A79225DD3014}"/>
              </a:ext>
            </a:extLst>
          </p:cNvPr>
          <p:cNvSpPr/>
          <p:nvPr/>
        </p:nvSpPr>
        <p:spPr>
          <a:xfrm>
            <a:off x="7663992" y="4396803"/>
            <a:ext cx="999241" cy="1594956"/>
          </a:xfrm>
          <a:prstGeom prst="rect">
            <a:avLst/>
          </a:prstGeom>
          <a:solidFill>
            <a:srgbClr val="FF0D0D">
              <a:alpha val="7451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B83D96-9257-469C-B2CA-13D83347C775}"/>
              </a:ext>
            </a:extLst>
          </p:cNvPr>
          <p:cNvSpPr/>
          <p:nvPr/>
        </p:nvSpPr>
        <p:spPr>
          <a:xfrm>
            <a:off x="7663991" y="1880000"/>
            <a:ext cx="999241" cy="1594956"/>
          </a:xfrm>
          <a:prstGeom prst="rect">
            <a:avLst/>
          </a:prstGeom>
          <a:solidFill>
            <a:schemeClr val="bg2">
              <a:lumMod val="40000"/>
              <a:lumOff val="60000"/>
              <a:alpha val="7451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9B4CD-43A1-4C25-B6B2-3728A2CBAA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B35BB-3FEC-4A6B-91E2-29E9FFD57A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3223</TotalTime>
  <Words>483</Words>
  <Application>Microsoft Office PowerPoint</Application>
  <PresentationFormat>On-screen Show (4:3)</PresentationFormat>
  <Paragraphs>160</Paragraphs>
  <Slides>23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1_Office Theme</vt:lpstr>
      <vt:lpstr>TOPIC Transformator Optic pentru Partituri Interpretate Complet</vt:lpstr>
      <vt:lpstr>Motivație</vt:lpstr>
      <vt:lpstr>Abordări</vt:lpstr>
      <vt:lpstr>Transformatorul</vt:lpstr>
      <vt:lpstr>Propunere</vt:lpstr>
      <vt:lpstr>Flux de lucru</vt:lpstr>
      <vt:lpstr>Implementare</vt:lpstr>
      <vt:lpstr>Exemple (1)</vt:lpstr>
      <vt:lpstr>Exemple (2)</vt:lpstr>
      <vt:lpstr>Rezultate</vt:lpstr>
      <vt:lpstr>Concluzii</vt:lpstr>
      <vt:lpstr>Dezvoltări ulterioare</vt:lpstr>
      <vt:lpstr>Cuvinte cheie</vt:lpstr>
      <vt:lpstr>Demo</vt:lpstr>
      <vt:lpstr>EXTRA</vt:lpstr>
      <vt:lpstr>Schimbare de cheie</vt:lpstr>
      <vt:lpstr>Polifonie</vt:lpstr>
      <vt:lpstr>Distanța Levenshtein</vt:lpstr>
      <vt:lpstr>Codificarea</vt:lpstr>
      <vt:lpstr>Confuzii</vt:lpstr>
      <vt:lpstr>Patches</vt:lpstr>
      <vt:lpstr>Transformator</vt:lpstr>
      <vt:lpstr>Surse imagini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Transformator Optic pentru Partituri Interpretate Complet</dc:title>
  <cp:lastModifiedBy>Stefan Vodita</cp:lastModifiedBy>
  <cp:revision>119</cp:revision>
  <dcterms:modified xsi:type="dcterms:W3CDTF">2021-07-06T19:04:59Z</dcterms:modified>
</cp:coreProperties>
</file>